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330" r:id="rId3"/>
    <p:sldId id="331" r:id="rId4"/>
    <p:sldId id="322" r:id="rId5"/>
    <p:sldId id="333" r:id="rId6"/>
    <p:sldId id="323" r:id="rId7"/>
    <p:sldId id="324" r:id="rId8"/>
    <p:sldId id="325" r:id="rId9"/>
    <p:sldId id="326" r:id="rId10"/>
    <p:sldId id="327" r:id="rId11"/>
    <p:sldId id="328" r:id="rId12"/>
    <p:sldId id="306" r:id="rId13"/>
    <p:sldId id="305" r:id="rId14"/>
    <p:sldId id="309" r:id="rId15"/>
    <p:sldId id="329" r:id="rId16"/>
    <p:sldId id="33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FF"/>
    <a:srgbClr val="DB5503"/>
    <a:srgbClr val="000099"/>
    <a:srgbClr val="C00000"/>
    <a:srgbClr val="79BD9D"/>
    <a:srgbClr val="000000"/>
    <a:srgbClr val="DD6C55"/>
    <a:srgbClr val="DF5C2D"/>
    <a:srgbClr val="E573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2" autoAdjust="0"/>
    <p:restoredTop sz="94660"/>
  </p:normalViewPr>
  <p:slideViewPr>
    <p:cSldViewPr snapToGrid="0">
      <p:cViewPr varScale="1">
        <p:scale>
          <a:sx n="86" d="100"/>
          <a:sy n="86" d="100"/>
        </p:scale>
        <p:origin x="425"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761961-92EA-4E05-BEDC-3ED0DEDAD8BD}" type="datetimeFigureOut">
              <a:rPr lang="en-GB" smtClean="0"/>
              <a:t>23/07/2026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9A2748-08FB-44A0-BA60-4BB931F16554}" type="slidenum">
              <a:rPr lang="en-GB" smtClean="0"/>
              <a:t>‹#›</a:t>
            </a:fld>
            <a:endParaRPr lang="en-GB"/>
          </a:p>
        </p:txBody>
      </p:sp>
    </p:spTree>
    <p:extLst>
      <p:ext uri="{BB962C8B-B14F-4D97-AF65-F5344CB8AC3E}">
        <p14:creationId xmlns:p14="http://schemas.microsoft.com/office/powerpoint/2010/main" val="733069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29486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601526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643460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511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54945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37810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C14291D-433C-4347-B3F5-B5C2FA28703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696675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C14291D-433C-4347-B3F5-B5C2FA28703E}" type="datetimeFigureOut">
              <a:rPr lang="en-GB" smtClean="0"/>
              <a:t>23/07/2026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010229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C14291D-433C-4347-B3F5-B5C2FA28703E}" type="datetimeFigureOut">
              <a:rPr lang="en-GB" smtClean="0"/>
              <a:t>23/07/2026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881729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14291D-433C-4347-B3F5-B5C2FA28703E}" type="datetimeFigureOut">
              <a:rPr lang="en-GB" smtClean="0"/>
              <a:t>23/07/2026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06029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14291D-433C-4347-B3F5-B5C2FA28703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2844526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14291D-433C-4347-B3F5-B5C2FA28703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60820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4291D-433C-4347-B3F5-B5C2FA28703E}" type="datetimeFigureOut">
              <a:rPr lang="en-GB" smtClean="0"/>
              <a:t>23/07/2026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3B654A-1737-4F42-95A2-AF5C6B18ED21}" type="slidenum">
              <a:rPr lang="en-GB" smtClean="0"/>
              <a:t>‹#›</a:t>
            </a:fld>
            <a:endParaRPr lang="en-GB"/>
          </a:p>
        </p:txBody>
      </p:sp>
    </p:spTree>
    <p:extLst>
      <p:ext uri="{BB962C8B-B14F-4D97-AF65-F5344CB8AC3E}">
        <p14:creationId xmlns:p14="http://schemas.microsoft.com/office/powerpoint/2010/main" val="3719244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microsoft.com/office/2007/relationships/hdphoto" Target="../media/hdphoto2.wdp"/><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508" y="6335655"/>
            <a:ext cx="1205467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de-DE" altLang="de-DE"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UNPLAB-h²_GxE_Ch-6[QTL-</a:t>
            </a:r>
            <a:r>
              <a:rPr lang="de-DE" altLang="de-DE" sz="24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Detection</a:t>
            </a:r>
            <a:r>
              <a:rPr lang="de-DE" altLang="de-DE"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altLang="de-DE"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0683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45018" y="6170937"/>
            <a:ext cx="12041328"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QTL</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a:t>
            </a:r>
            <a:r>
              <a:rPr lang="en-GB" dirty="0">
                <a:latin typeface="Arial" panose="020B0604020202020204" pitchFamily="34" charset="0"/>
                <a:cs typeface="Arial" panose="020B0604020202020204" pitchFamily="34" charset="0"/>
              </a:rPr>
              <a:t>uantitative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a:t>
            </a:r>
            <a:r>
              <a:rPr lang="en-GB" dirty="0">
                <a:latin typeface="Arial" panose="020B0604020202020204" pitchFamily="34" charset="0"/>
                <a:cs typeface="Arial" panose="020B0604020202020204" pitchFamily="34" charset="0"/>
              </a:rPr>
              <a:t>rait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t>
            </a:r>
            <a:r>
              <a:rPr lang="en-GB" dirty="0">
                <a:latin typeface="Arial" panose="020B0604020202020204" pitchFamily="34" charset="0"/>
                <a:cs typeface="Arial" panose="020B0604020202020204" pitchFamily="34" charset="0"/>
              </a:rPr>
              <a:t>ocus. A polymorphic locus, the allelic versions of which have impact on the genetic variation of 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quantitative</a:t>
            </a:r>
            <a:r>
              <a:rPr lang="en-GB" dirty="0">
                <a:latin typeface="Arial" panose="020B0604020202020204" pitchFamily="34" charset="0"/>
                <a:cs typeface="Arial" panose="020B0604020202020204" pitchFamily="34" charset="0"/>
              </a:rPr>
              <a:t> trait such as grain yield, field resistance, protein content or the like. </a:t>
            </a:r>
          </a:p>
        </p:txBody>
      </p:sp>
      <p:sp>
        <p:nvSpPr>
          <p:cNvPr id="24" name="TextBox 23"/>
          <p:cNvSpPr txBox="1"/>
          <p:nvPr/>
        </p:nvSpPr>
        <p:spPr>
          <a:xfrm>
            <a:off x="6581105" y="940854"/>
            <a:ext cx="5492362"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DNA-marker is polymorphic.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QTL is polymorphic.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There is strong LD between the QTL and its alleles and the marker and its alleles: One Marker allele is strongly statistically associated with one QTL allele.</a:t>
            </a:r>
          </a:p>
          <a:p>
            <a:r>
              <a:rPr lang="en-GB" dirty="0">
                <a:solidFill>
                  <a:srgbClr val="0000FF"/>
                </a:solidFill>
                <a:latin typeface="Arial" panose="020B0604020202020204" pitchFamily="34" charset="0"/>
                <a:cs typeface="Arial" panose="020B0604020202020204" pitchFamily="34" charset="0"/>
              </a:rPr>
              <a:t>This a rare event. Nearly all markers do not fulfil these conditions, of course not!</a:t>
            </a:r>
          </a:p>
        </p:txBody>
      </p:sp>
      <p:sp>
        <p:nvSpPr>
          <p:cNvPr id="95" name="TextBox 94"/>
          <p:cNvSpPr txBox="1"/>
          <p:nvPr/>
        </p:nvSpPr>
        <p:spPr>
          <a:xfrm>
            <a:off x="72981" y="36000"/>
            <a:ext cx="1200048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Even if this was successful, we have to check whether in a different breeding material marker and QLT are still polymorphic, still with high LD, still associated in </a:t>
            </a:r>
            <a:r>
              <a:rPr lang="en-GB" sz="2400" dirty="0">
                <a:solidFill>
                  <a:srgbClr val="C00000"/>
                </a:solidFill>
                <a:latin typeface="Arial" panose="020B0604020202020204" pitchFamily="34" charset="0"/>
                <a:cs typeface="Arial" panose="020B0604020202020204" pitchFamily="34" charset="0"/>
              </a:rPr>
              <a:t>same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phase.</a:t>
            </a:r>
            <a:r>
              <a:rPr lang="en-GB" sz="2400" spc="-150" dirty="0">
                <a:solidFill>
                  <a:srgbClr val="C00000"/>
                </a:solidFill>
                <a:latin typeface="Arial" panose="020B0604020202020204" pitchFamily="34" charset="0"/>
                <a:cs typeface="Arial" panose="020B0604020202020204" pitchFamily="34" charset="0"/>
              </a:rPr>
              <a:t>..</a:t>
            </a:r>
            <a:endParaRPr lang="en-GB" sz="2400" spc="-150" dirty="0">
              <a:latin typeface="Arial" panose="020B0604020202020204" pitchFamily="34" charset="0"/>
              <a:cs typeface="Arial" panose="020B0604020202020204" pitchFamily="34" charset="0"/>
            </a:endParaRPr>
          </a:p>
        </p:txBody>
      </p:sp>
      <p:sp>
        <p:nvSpPr>
          <p:cNvPr id="2" name="Textfeld 1"/>
          <p:cNvSpPr txBox="1"/>
          <p:nvPr/>
        </p:nvSpPr>
        <p:spPr>
          <a:xfrm>
            <a:off x="11509900" y="936710"/>
            <a:ext cx="550687" cy="461665"/>
          </a:xfrm>
          <a:prstGeom prst="rect">
            <a:avLst/>
          </a:prstGeom>
          <a:solidFill>
            <a:schemeClr val="bg1">
              <a:alpha val="87843"/>
            </a:schemeClr>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grpSp>
        <p:nvGrpSpPr>
          <p:cNvPr id="18" name="Group 17"/>
          <p:cNvGrpSpPr>
            <a:grpSpLocks noChangeAspect="1"/>
          </p:cNvGrpSpPr>
          <p:nvPr/>
        </p:nvGrpSpPr>
        <p:grpSpPr>
          <a:xfrm>
            <a:off x="193111" y="1745777"/>
            <a:ext cx="5090671" cy="4176000"/>
            <a:chOff x="564292" y="1160987"/>
            <a:chExt cx="5885789" cy="4828260"/>
          </a:xfrm>
        </p:grpSpPr>
        <p:grpSp>
          <p:nvGrpSpPr>
            <p:cNvPr id="63" name="Group 127"/>
            <p:cNvGrpSpPr>
              <a:grpSpLocks/>
            </p:cNvGrpSpPr>
            <p:nvPr/>
          </p:nvGrpSpPr>
          <p:grpSpPr bwMode="auto">
            <a:xfrm>
              <a:off x="5569449" y="1876448"/>
              <a:ext cx="289981" cy="4096945"/>
              <a:chOff x="637" y="1355"/>
              <a:chExt cx="105" cy="2223"/>
            </a:xfrm>
          </p:grpSpPr>
          <p:sp>
            <p:nvSpPr>
              <p:cNvPr id="65" name="Rectangle 131"/>
              <p:cNvSpPr>
                <a:spLocks noChangeArrowheads="1"/>
              </p:cNvSpPr>
              <p:nvPr/>
            </p:nvSpPr>
            <p:spPr bwMode="auto">
              <a:xfrm>
                <a:off x="637" y="2930"/>
                <a:ext cx="105" cy="64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68" name="Rectangle 134"/>
              <p:cNvSpPr>
                <a:spLocks noChangeArrowheads="1"/>
              </p:cNvSpPr>
              <p:nvPr/>
            </p:nvSpPr>
            <p:spPr bwMode="auto">
              <a:xfrm>
                <a:off x="637" y="2206"/>
                <a:ext cx="105" cy="72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69" name="Rectangle 137"/>
              <p:cNvSpPr>
                <a:spLocks noChangeArrowheads="1"/>
              </p:cNvSpPr>
              <p:nvPr/>
            </p:nvSpPr>
            <p:spPr bwMode="auto">
              <a:xfrm>
                <a:off x="637" y="1355"/>
                <a:ext cx="105" cy="8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grpSp>
        <p:sp>
          <p:nvSpPr>
            <p:cNvPr id="71" name="Rectangle 20"/>
            <p:cNvSpPr>
              <a:spLocks noChangeArrowheads="1"/>
            </p:cNvSpPr>
            <p:nvPr/>
          </p:nvSpPr>
          <p:spPr bwMode="auto">
            <a:xfrm>
              <a:off x="1062933" y="3713943"/>
              <a:ext cx="288063" cy="2251964"/>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5" name="Rectangle 25"/>
            <p:cNvSpPr>
              <a:spLocks noChangeArrowheads="1"/>
            </p:cNvSpPr>
            <p:nvPr/>
          </p:nvSpPr>
          <p:spPr bwMode="auto">
            <a:xfrm>
              <a:off x="1062933" y="1860374"/>
              <a:ext cx="288063" cy="184421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7" name="Rectangle 20"/>
            <p:cNvSpPr>
              <a:spLocks noChangeArrowheads="1"/>
            </p:cNvSpPr>
            <p:nvPr/>
          </p:nvSpPr>
          <p:spPr bwMode="auto">
            <a:xfrm>
              <a:off x="1506328" y="3265046"/>
              <a:ext cx="287219" cy="270086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4" name="Rectangle 25"/>
            <p:cNvSpPr>
              <a:spLocks noChangeArrowheads="1"/>
            </p:cNvSpPr>
            <p:nvPr/>
          </p:nvSpPr>
          <p:spPr bwMode="auto">
            <a:xfrm>
              <a:off x="1506328" y="1860374"/>
              <a:ext cx="287219" cy="140467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96" name="Group 17"/>
            <p:cNvGrpSpPr>
              <a:grpSpLocks/>
            </p:cNvGrpSpPr>
            <p:nvPr/>
          </p:nvGrpSpPr>
          <p:grpSpPr bwMode="auto">
            <a:xfrm>
              <a:off x="6042550" y="1861269"/>
              <a:ext cx="288064" cy="4127978"/>
              <a:chOff x="877" y="1339"/>
              <a:chExt cx="104" cy="2207"/>
            </a:xfrm>
          </p:grpSpPr>
          <p:sp>
            <p:nvSpPr>
              <p:cNvPr id="97" name="Rectangle 20"/>
              <p:cNvSpPr>
                <a:spLocks noChangeArrowheads="1"/>
              </p:cNvSpPr>
              <p:nvPr/>
            </p:nvSpPr>
            <p:spPr bwMode="auto">
              <a:xfrm>
                <a:off x="877" y="1339"/>
                <a:ext cx="104" cy="220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8" name="Rectangle 25"/>
              <p:cNvSpPr>
                <a:spLocks noChangeArrowheads="1"/>
              </p:cNvSpPr>
              <p:nvPr/>
            </p:nvSpPr>
            <p:spPr bwMode="auto">
              <a:xfrm>
                <a:off x="877" y="1893"/>
                <a:ext cx="104" cy="134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99" name="Rectangle 25"/>
            <p:cNvSpPr>
              <a:spLocks noChangeArrowheads="1"/>
            </p:cNvSpPr>
            <p:nvPr/>
          </p:nvSpPr>
          <p:spPr bwMode="auto">
            <a:xfrm>
              <a:off x="1957837" y="1838526"/>
              <a:ext cx="287219" cy="411114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0" name="Rectangle 20"/>
            <p:cNvSpPr>
              <a:spLocks noChangeArrowheads="1"/>
            </p:cNvSpPr>
            <p:nvPr/>
          </p:nvSpPr>
          <p:spPr bwMode="auto">
            <a:xfrm>
              <a:off x="1957837" y="2309867"/>
              <a:ext cx="287219" cy="270647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2" name="Rectangle 25"/>
            <p:cNvSpPr>
              <a:spLocks noChangeArrowheads="1"/>
            </p:cNvSpPr>
            <p:nvPr/>
          </p:nvSpPr>
          <p:spPr bwMode="auto">
            <a:xfrm>
              <a:off x="2482631" y="1822929"/>
              <a:ext cx="287218" cy="117278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3" name="Rectangle 25"/>
            <p:cNvSpPr>
              <a:spLocks noChangeArrowheads="1"/>
            </p:cNvSpPr>
            <p:nvPr/>
          </p:nvSpPr>
          <p:spPr bwMode="auto">
            <a:xfrm>
              <a:off x="2483141" y="5471918"/>
              <a:ext cx="287218" cy="47135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4" name="Rectangle 20"/>
            <p:cNvSpPr>
              <a:spLocks noChangeArrowheads="1"/>
            </p:cNvSpPr>
            <p:nvPr/>
          </p:nvSpPr>
          <p:spPr bwMode="auto">
            <a:xfrm>
              <a:off x="2483141" y="2996231"/>
              <a:ext cx="287218" cy="247568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105" name="Group 104"/>
            <p:cNvGrpSpPr/>
            <p:nvPr/>
          </p:nvGrpSpPr>
          <p:grpSpPr>
            <a:xfrm>
              <a:off x="3568804" y="1838526"/>
              <a:ext cx="287219" cy="4120640"/>
              <a:chOff x="2950323" y="1830866"/>
              <a:chExt cx="287219" cy="4120640"/>
            </a:xfrm>
          </p:grpSpPr>
          <p:sp>
            <p:nvSpPr>
              <p:cNvPr id="106" name="Rectangle 20"/>
              <p:cNvSpPr>
                <a:spLocks noChangeArrowheads="1"/>
              </p:cNvSpPr>
              <p:nvPr/>
            </p:nvSpPr>
            <p:spPr bwMode="auto">
              <a:xfrm>
                <a:off x="2950323" y="5188355"/>
                <a:ext cx="287219" cy="7631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7" name="Rectangle 25"/>
              <p:cNvSpPr>
                <a:spLocks noChangeArrowheads="1"/>
              </p:cNvSpPr>
              <p:nvPr/>
            </p:nvSpPr>
            <p:spPr bwMode="auto">
              <a:xfrm>
                <a:off x="2950323" y="1830866"/>
                <a:ext cx="287219" cy="3357489"/>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08" name="Group 17"/>
            <p:cNvGrpSpPr>
              <a:grpSpLocks/>
            </p:cNvGrpSpPr>
            <p:nvPr/>
          </p:nvGrpSpPr>
          <p:grpSpPr bwMode="auto">
            <a:xfrm>
              <a:off x="4509457" y="1860389"/>
              <a:ext cx="287219" cy="4120640"/>
              <a:chOff x="877" y="1348"/>
              <a:chExt cx="104" cy="2203"/>
            </a:xfrm>
          </p:grpSpPr>
          <p:sp>
            <p:nvSpPr>
              <p:cNvPr id="109" name="Rectangle 20"/>
              <p:cNvSpPr>
                <a:spLocks noChangeArrowheads="1"/>
              </p:cNvSpPr>
              <p:nvPr/>
            </p:nvSpPr>
            <p:spPr bwMode="auto">
              <a:xfrm>
                <a:off x="877" y="1348"/>
                <a:ext cx="104" cy="2203"/>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0" name="Rectangle 25"/>
              <p:cNvSpPr>
                <a:spLocks noChangeArrowheads="1"/>
              </p:cNvSpPr>
              <p:nvPr/>
            </p:nvSpPr>
            <p:spPr bwMode="auto">
              <a:xfrm>
                <a:off x="877" y="1605"/>
                <a:ext cx="104" cy="1356"/>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1" name="Group 17"/>
            <p:cNvGrpSpPr>
              <a:grpSpLocks/>
            </p:cNvGrpSpPr>
            <p:nvPr/>
          </p:nvGrpSpPr>
          <p:grpSpPr bwMode="auto">
            <a:xfrm>
              <a:off x="4020433" y="1854522"/>
              <a:ext cx="287219" cy="4104367"/>
              <a:chOff x="877" y="1348"/>
              <a:chExt cx="104" cy="2195"/>
            </a:xfrm>
          </p:grpSpPr>
          <p:sp>
            <p:nvSpPr>
              <p:cNvPr id="112" name="Rectangle 20"/>
              <p:cNvSpPr>
                <a:spLocks noChangeArrowheads="1"/>
              </p:cNvSpPr>
              <p:nvPr/>
            </p:nvSpPr>
            <p:spPr bwMode="auto">
              <a:xfrm>
                <a:off x="877" y="3052"/>
                <a:ext cx="104" cy="49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3" name="Rectangle 25"/>
              <p:cNvSpPr>
                <a:spLocks noChangeArrowheads="1"/>
              </p:cNvSpPr>
              <p:nvPr/>
            </p:nvSpPr>
            <p:spPr bwMode="auto">
              <a:xfrm>
                <a:off x="877" y="1348"/>
                <a:ext cx="104" cy="1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4" name="Group 17"/>
            <p:cNvGrpSpPr>
              <a:grpSpLocks/>
            </p:cNvGrpSpPr>
            <p:nvPr/>
          </p:nvGrpSpPr>
          <p:grpSpPr bwMode="auto">
            <a:xfrm>
              <a:off x="5033833" y="1865814"/>
              <a:ext cx="287219" cy="4104367"/>
              <a:chOff x="877" y="1348"/>
              <a:chExt cx="104" cy="2195"/>
            </a:xfrm>
          </p:grpSpPr>
          <p:sp>
            <p:nvSpPr>
              <p:cNvPr id="115" name="Rectangle 20"/>
              <p:cNvSpPr>
                <a:spLocks noChangeArrowheads="1"/>
              </p:cNvSpPr>
              <p:nvPr/>
            </p:nvSpPr>
            <p:spPr bwMode="auto">
              <a:xfrm>
                <a:off x="877" y="3235"/>
                <a:ext cx="104" cy="30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6" name="Rectangle 25"/>
              <p:cNvSpPr>
                <a:spLocks noChangeArrowheads="1"/>
              </p:cNvSpPr>
              <p:nvPr/>
            </p:nvSpPr>
            <p:spPr bwMode="auto">
              <a:xfrm>
                <a:off x="877" y="1348"/>
                <a:ext cx="104" cy="18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7" name="Group 127"/>
            <p:cNvGrpSpPr>
              <a:grpSpLocks/>
            </p:cNvGrpSpPr>
            <p:nvPr/>
          </p:nvGrpSpPr>
          <p:grpSpPr bwMode="auto">
            <a:xfrm>
              <a:off x="3014492" y="1835822"/>
              <a:ext cx="289981" cy="4107454"/>
              <a:chOff x="637" y="1350"/>
              <a:chExt cx="105" cy="2195"/>
            </a:xfrm>
          </p:grpSpPr>
          <p:sp>
            <p:nvSpPr>
              <p:cNvPr id="118" name="Rectangle 131"/>
              <p:cNvSpPr>
                <a:spLocks noChangeArrowheads="1"/>
              </p:cNvSpPr>
              <p:nvPr/>
            </p:nvSpPr>
            <p:spPr bwMode="auto">
              <a:xfrm>
                <a:off x="637" y="2925"/>
                <a:ext cx="105" cy="62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9" name="Rectangle 134"/>
              <p:cNvSpPr>
                <a:spLocks noChangeArrowheads="1"/>
              </p:cNvSpPr>
              <p:nvPr/>
            </p:nvSpPr>
            <p:spPr bwMode="auto">
              <a:xfrm>
                <a:off x="637" y="2054"/>
                <a:ext cx="105" cy="87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0" name="Rectangle 137"/>
              <p:cNvSpPr>
                <a:spLocks noChangeArrowheads="1"/>
              </p:cNvSpPr>
              <p:nvPr/>
            </p:nvSpPr>
            <p:spPr bwMode="auto">
              <a:xfrm>
                <a:off x="637" y="1350"/>
                <a:ext cx="105" cy="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121" name="TextBox 120"/>
            <p:cNvSpPr txBox="1"/>
            <p:nvPr/>
          </p:nvSpPr>
          <p:spPr>
            <a:xfrm>
              <a:off x="564292" y="1160987"/>
              <a:ext cx="5877839" cy="765076"/>
            </a:xfrm>
            <a:prstGeom prst="rect">
              <a:avLst/>
            </a:prstGeom>
            <a:noFill/>
          </p:spPr>
          <p:txBody>
            <a:bodyPr wrap="square" rtlCol="0">
              <a:spAutoFit/>
            </a:bodyPr>
            <a:lstStyle/>
            <a:p>
              <a:r>
                <a:rPr lang="en-GB" sz="1850" dirty="0">
                  <a:latin typeface="Arial" panose="020B0604020202020204" pitchFamily="34" charset="0"/>
                  <a:cs typeface="Arial" panose="020B0604020202020204" pitchFamily="34" charset="0"/>
                </a:rPr>
                <a:t>Phenotypic result. R=resistant, S=susceptible</a:t>
              </a:r>
            </a:p>
            <a:p>
              <a:r>
                <a:rPr lang="en-GB" sz="1850" b="1" dirty="0">
                  <a:solidFill>
                    <a:srgbClr val="DB5503"/>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1  1  1  1  1  1  </a:t>
              </a:r>
              <a:r>
                <a:rPr lang="en-GB" sz="1850" b="1" dirty="0">
                  <a:solidFill>
                    <a:srgbClr val="000099"/>
                  </a:solidFill>
                  <a:latin typeface="Courier New" panose="02070309020205020404" pitchFamily="49" charset="0"/>
                  <a:cs typeface="Courier New" panose="02070309020205020404" pitchFamily="49" charset="0"/>
                </a:rPr>
                <a:t>0  0  0  0  0  0</a:t>
              </a:r>
            </a:p>
          </p:txBody>
        </p:sp>
        <p:sp>
          <p:nvSpPr>
            <p:cNvPr id="124" name="Rectangle 20"/>
            <p:cNvSpPr>
              <a:spLocks noChangeArrowheads="1"/>
            </p:cNvSpPr>
            <p:nvPr/>
          </p:nvSpPr>
          <p:spPr bwMode="auto">
            <a:xfrm>
              <a:off x="635778" y="3597499"/>
              <a:ext cx="288063" cy="2374846"/>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5" name="Rectangle 25"/>
            <p:cNvSpPr>
              <a:spLocks noChangeArrowheads="1"/>
            </p:cNvSpPr>
            <p:nvPr/>
          </p:nvSpPr>
          <p:spPr bwMode="auto">
            <a:xfrm>
              <a:off x="635778" y="1866812"/>
              <a:ext cx="288063" cy="17306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cxnSp>
          <p:nvCxnSpPr>
            <p:cNvPr id="122" name="Straight Arrow Connector 121"/>
            <p:cNvCxnSpPr/>
            <p:nvPr/>
          </p:nvCxnSpPr>
          <p:spPr>
            <a:xfrm flipV="1">
              <a:off x="635778" y="3971095"/>
              <a:ext cx="5688823" cy="14020"/>
            </a:xfrm>
            <a:prstGeom prst="straightConnector1">
              <a:avLst/>
            </a:prstGeom>
            <a:ln w="28575">
              <a:solidFill>
                <a:schemeClr val="tx1"/>
              </a:solidFill>
              <a:headEnd type="ova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rot="10800000">
              <a:off x="622879" y="1861269"/>
              <a:ext cx="305982" cy="1419852"/>
              <a:chOff x="622879" y="1861269"/>
              <a:chExt cx="305982" cy="1419852"/>
            </a:xfrm>
          </p:grpSpPr>
          <p:sp>
            <p:nvSpPr>
              <p:cNvPr id="45"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6"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7" name="Rectangle 20"/>
              <p:cNvSpPr>
                <a:spLocks noChangeArrowheads="1"/>
              </p:cNvSpPr>
              <p:nvPr/>
            </p:nvSpPr>
            <p:spPr bwMode="auto">
              <a:xfrm>
                <a:off x="640798"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48" name="Rectangle 20"/>
            <p:cNvSpPr>
              <a:spLocks noChangeArrowheads="1"/>
            </p:cNvSpPr>
            <p:nvPr/>
          </p:nvSpPr>
          <p:spPr bwMode="auto">
            <a:xfrm>
              <a:off x="1065307" y="2241008"/>
              <a:ext cx="288063" cy="18571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9" name="Rectangle 20"/>
            <p:cNvSpPr>
              <a:spLocks noChangeArrowheads="1"/>
            </p:cNvSpPr>
            <p:nvPr/>
          </p:nvSpPr>
          <p:spPr bwMode="auto">
            <a:xfrm>
              <a:off x="1062683" y="2908343"/>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0" name="Rectangle 20"/>
            <p:cNvSpPr>
              <a:spLocks noChangeArrowheads="1"/>
            </p:cNvSpPr>
            <p:nvPr/>
          </p:nvSpPr>
          <p:spPr bwMode="auto">
            <a:xfrm>
              <a:off x="1071401" y="3354512"/>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1" name="Rectangle 20"/>
            <p:cNvSpPr>
              <a:spLocks noChangeArrowheads="1"/>
            </p:cNvSpPr>
            <p:nvPr/>
          </p:nvSpPr>
          <p:spPr bwMode="auto">
            <a:xfrm>
              <a:off x="1503696" y="1820058"/>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2" name="Rectangle 20"/>
            <p:cNvSpPr>
              <a:spLocks noChangeArrowheads="1"/>
            </p:cNvSpPr>
            <p:nvPr/>
          </p:nvSpPr>
          <p:spPr bwMode="auto">
            <a:xfrm>
              <a:off x="1492486" y="2487393"/>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3" name="Rectangle 20"/>
            <p:cNvSpPr>
              <a:spLocks noChangeArrowheads="1"/>
            </p:cNvSpPr>
            <p:nvPr/>
          </p:nvSpPr>
          <p:spPr bwMode="auto">
            <a:xfrm>
              <a:off x="1510405" y="2915928"/>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58" name="Group 57"/>
            <p:cNvGrpSpPr/>
            <p:nvPr/>
          </p:nvGrpSpPr>
          <p:grpSpPr>
            <a:xfrm rot="10800000">
              <a:off x="3009953" y="1943465"/>
              <a:ext cx="299273" cy="991317"/>
              <a:chOff x="622879" y="1861269"/>
              <a:chExt cx="299273" cy="991317"/>
            </a:xfrm>
          </p:grpSpPr>
          <p:sp>
            <p:nvSpPr>
              <p:cNvPr id="59"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0"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64" name="Group 63"/>
            <p:cNvGrpSpPr/>
            <p:nvPr/>
          </p:nvGrpSpPr>
          <p:grpSpPr>
            <a:xfrm rot="10800000">
              <a:off x="2480261" y="2191088"/>
              <a:ext cx="288810" cy="752517"/>
              <a:chOff x="622879" y="2528604"/>
              <a:chExt cx="288810" cy="752517"/>
            </a:xfrm>
          </p:grpSpPr>
          <p:sp>
            <p:nvSpPr>
              <p:cNvPr id="67"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0" name="Rectangle 20"/>
              <p:cNvSpPr>
                <a:spLocks noChangeArrowheads="1"/>
              </p:cNvSpPr>
              <p:nvPr/>
            </p:nvSpPr>
            <p:spPr bwMode="auto">
              <a:xfrm>
                <a:off x="623626"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72" name="Group 71"/>
            <p:cNvGrpSpPr/>
            <p:nvPr/>
          </p:nvGrpSpPr>
          <p:grpSpPr>
            <a:xfrm rot="10800000">
              <a:off x="4010444" y="2939400"/>
              <a:ext cx="299273" cy="1419852"/>
              <a:chOff x="622879" y="1861269"/>
              <a:chExt cx="299273" cy="1419852"/>
            </a:xfrm>
          </p:grpSpPr>
          <p:sp>
            <p:nvSpPr>
              <p:cNvPr id="73"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4"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6" name="Rectangle 20"/>
              <p:cNvSpPr>
                <a:spLocks noChangeArrowheads="1"/>
              </p:cNvSpPr>
              <p:nvPr/>
            </p:nvSpPr>
            <p:spPr bwMode="auto">
              <a:xfrm>
                <a:off x="627919"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77" name="Group 76"/>
            <p:cNvGrpSpPr/>
            <p:nvPr/>
          </p:nvGrpSpPr>
          <p:grpSpPr>
            <a:xfrm rot="10800000">
              <a:off x="4012509" y="1898098"/>
              <a:ext cx="299273" cy="991317"/>
              <a:chOff x="622879" y="1861269"/>
              <a:chExt cx="299273" cy="991317"/>
            </a:xfrm>
          </p:grpSpPr>
          <p:sp>
            <p:nvSpPr>
              <p:cNvPr id="78"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9"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81" name="Group 80"/>
            <p:cNvGrpSpPr/>
            <p:nvPr/>
          </p:nvGrpSpPr>
          <p:grpSpPr>
            <a:xfrm rot="10800000">
              <a:off x="3554934" y="3081715"/>
              <a:ext cx="299273" cy="1419852"/>
              <a:chOff x="622879" y="1861269"/>
              <a:chExt cx="299273" cy="1419852"/>
            </a:xfrm>
          </p:grpSpPr>
          <p:sp>
            <p:nvSpPr>
              <p:cNvPr id="82"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3"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4" name="Rectangle 20"/>
              <p:cNvSpPr>
                <a:spLocks noChangeArrowheads="1"/>
              </p:cNvSpPr>
              <p:nvPr/>
            </p:nvSpPr>
            <p:spPr bwMode="auto">
              <a:xfrm>
                <a:off x="623626"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85" name="Group 84"/>
            <p:cNvGrpSpPr/>
            <p:nvPr/>
          </p:nvGrpSpPr>
          <p:grpSpPr>
            <a:xfrm rot="10800000">
              <a:off x="5023293" y="3158883"/>
              <a:ext cx="305982" cy="1419852"/>
              <a:chOff x="622879" y="1861269"/>
              <a:chExt cx="305982" cy="1419852"/>
            </a:xfrm>
          </p:grpSpPr>
          <p:sp>
            <p:nvSpPr>
              <p:cNvPr id="88"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9"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0" name="Rectangle 20"/>
              <p:cNvSpPr>
                <a:spLocks noChangeArrowheads="1"/>
              </p:cNvSpPr>
              <p:nvPr/>
            </p:nvSpPr>
            <p:spPr bwMode="auto">
              <a:xfrm>
                <a:off x="640798"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91" name="Group 90"/>
            <p:cNvGrpSpPr/>
            <p:nvPr/>
          </p:nvGrpSpPr>
          <p:grpSpPr>
            <a:xfrm rot="10800000">
              <a:off x="6038207" y="2957348"/>
              <a:ext cx="299273" cy="1419852"/>
              <a:chOff x="622879" y="1861269"/>
              <a:chExt cx="299273" cy="1419852"/>
            </a:xfrm>
          </p:grpSpPr>
          <p:sp>
            <p:nvSpPr>
              <p:cNvPr id="92"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3"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1" name="Rectangle 20"/>
              <p:cNvSpPr>
                <a:spLocks noChangeArrowheads="1"/>
              </p:cNvSpPr>
              <p:nvPr/>
            </p:nvSpPr>
            <p:spPr bwMode="auto">
              <a:xfrm>
                <a:off x="623626"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123" name="Rectangle 25"/>
            <p:cNvSpPr>
              <a:spLocks noChangeArrowheads="1"/>
            </p:cNvSpPr>
            <p:nvPr/>
          </p:nvSpPr>
          <p:spPr bwMode="auto">
            <a:xfrm>
              <a:off x="2471696" y="4093570"/>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6" name="Rectangle 25"/>
            <p:cNvSpPr>
              <a:spLocks noChangeArrowheads="1"/>
            </p:cNvSpPr>
            <p:nvPr/>
          </p:nvSpPr>
          <p:spPr bwMode="auto">
            <a:xfrm>
              <a:off x="636622" y="4120093"/>
              <a:ext cx="287219" cy="62238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7" name="Rectangle 25"/>
            <p:cNvSpPr>
              <a:spLocks noChangeArrowheads="1"/>
            </p:cNvSpPr>
            <p:nvPr/>
          </p:nvSpPr>
          <p:spPr bwMode="auto">
            <a:xfrm>
              <a:off x="624276" y="5336507"/>
              <a:ext cx="287219" cy="62238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8" name="Rectangle 25"/>
            <p:cNvSpPr>
              <a:spLocks noChangeArrowheads="1"/>
            </p:cNvSpPr>
            <p:nvPr/>
          </p:nvSpPr>
          <p:spPr bwMode="auto">
            <a:xfrm>
              <a:off x="1494884" y="4027705"/>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9" name="Rectangle 25"/>
            <p:cNvSpPr>
              <a:spLocks noChangeArrowheads="1"/>
            </p:cNvSpPr>
            <p:nvPr/>
          </p:nvSpPr>
          <p:spPr bwMode="auto">
            <a:xfrm>
              <a:off x="1517772" y="5655069"/>
              <a:ext cx="287219" cy="30382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0" name="Rectangle 25"/>
            <p:cNvSpPr>
              <a:spLocks noChangeArrowheads="1"/>
            </p:cNvSpPr>
            <p:nvPr/>
          </p:nvSpPr>
          <p:spPr bwMode="auto">
            <a:xfrm>
              <a:off x="3015332" y="4079602"/>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1" name="Rectangle 25"/>
            <p:cNvSpPr>
              <a:spLocks noChangeArrowheads="1"/>
            </p:cNvSpPr>
            <p:nvPr/>
          </p:nvSpPr>
          <p:spPr bwMode="auto">
            <a:xfrm>
              <a:off x="5573801" y="1868562"/>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2" name="Rectangle 25"/>
            <p:cNvSpPr>
              <a:spLocks noChangeArrowheads="1"/>
            </p:cNvSpPr>
            <p:nvPr/>
          </p:nvSpPr>
          <p:spPr bwMode="auto">
            <a:xfrm>
              <a:off x="6057118" y="1876448"/>
              <a:ext cx="287219" cy="82855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3" name="Rectangle 25"/>
            <p:cNvSpPr>
              <a:spLocks noChangeArrowheads="1"/>
            </p:cNvSpPr>
            <p:nvPr/>
          </p:nvSpPr>
          <p:spPr bwMode="auto">
            <a:xfrm>
              <a:off x="5566092" y="4928565"/>
              <a:ext cx="287219" cy="998268"/>
            </a:xfrm>
            <a:prstGeom prst="rect">
              <a:avLst/>
            </a:prstGeom>
            <a:solidFill>
              <a:schemeClr val="bg1">
                <a:alpha val="87843"/>
              </a:schemeClr>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4" name="Rectangle 25"/>
            <p:cNvSpPr>
              <a:spLocks noChangeArrowheads="1"/>
            </p:cNvSpPr>
            <p:nvPr/>
          </p:nvSpPr>
          <p:spPr bwMode="auto">
            <a:xfrm>
              <a:off x="1957837" y="2367696"/>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5" name="Rectangle 25"/>
            <p:cNvSpPr>
              <a:spLocks noChangeArrowheads="1"/>
            </p:cNvSpPr>
            <p:nvPr/>
          </p:nvSpPr>
          <p:spPr bwMode="auto">
            <a:xfrm>
              <a:off x="1961188" y="3431029"/>
              <a:ext cx="287219" cy="9741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6" name="Rectangle 25"/>
            <p:cNvSpPr>
              <a:spLocks noChangeArrowheads="1"/>
            </p:cNvSpPr>
            <p:nvPr/>
          </p:nvSpPr>
          <p:spPr bwMode="auto">
            <a:xfrm>
              <a:off x="1950454" y="4051366"/>
              <a:ext cx="287219" cy="9741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7" name="Rectangle 25"/>
            <p:cNvSpPr>
              <a:spLocks noChangeArrowheads="1"/>
            </p:cNvSpPr>
            <p:nvPr/>
          </p:nvSpPr>
          <p:spPr bwMode="auto">
            <a:xfrm>
              <a:off x="1073159" y="4899289"/>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40" name="TextBox 139"/>
            <p:cNvSpPr txBox="1"/>
            <p:nvPr/>
          </p:nvSpPr>
          <p:spPr>
            <a:xfrm>
              <a:off x="572242" y="3219343"/>
              <a:ext cx="5877839" cy="809557"/>
            </a:xfrm>
            <a:prstGeom prst="rect">
              <a:avLst/>
            </a:prstGeom>
            <a:solidFill>
              <a:srgbClr val="FFFFFF">
                <a:alpha val="87843"/>
              </a:srgbClr>
            </a:solidFill>
          </p:spPr>
          <p:txBody>
            <a:bodyPr wrap="square" rtlCol="0">
              <a:spAutoFit/>
            </a:bodyPr>
            <a:lstStyle/>
            <a:p>
              <a:pPr algn="ctr"/>
              <a:r>
                <a:rPr lang="en-GB" dirty="0">
                  <a:latin typeface="Arial" panose="020B0604020202020204" pitchFamily="34" charset="0"/>
                  <a:cs typeface="Arial" panose="020B0604020202020204" pitchFamily="34" charset="0"/>
                </a:rPr>
                <a:t>Allelic status at our DNA-marker</a:t>
              </a:r>
              <a:endParaRPr lang="en-GB" sz="2150" b="1" dirty="0">
                <a:latin typeface="Courier New" panose="02070309020205020404" pitchFamily="49" charset="0"/>
                <a:cs typeface="Courier New" panose="02070309020205020404" pitchFamily="49" charset="0"/>
              </a:endParaRPr>
            </a:p>
            <a:p>
              <a:r>
                <a:rPr lang="en-GB" sz="1850" b="1" dirty="0">
                  <a:solidFill>
                    <a:srgbClr val="E57301"/>
                  </a:solidFill>
                  <a:latin typeface="Courier New" panose="02070309020205020404" pitchFamily="49" charset="0"/>
                  <a:cs typeface="Courier New" panose="02070309020205020404" pitchFamily="49" charset="0"/>
                </a:rPr>
                <a:t>A  </a:t>
              </a:r>
              <a:r>
                <a:rPr lang="en-GB" sz="1850" b="1" dirty="0" err="1">
                  <a:solidFill>
                    <a:srgbClr val="E57301"/>
                  </a:solidFill>
                  <a:latin typeface="Courier New" panose="02070309020205020404" pitchFamily="49" charset="0"/>
                  <a:cs typeface="Courier New" panose="02070309020205020404" pitchFamily="49" charset="0"/>
                </a:rPr>
                <a:t>A</a:t>
              </a:r>
              <a:r>
                <a:rPr lang="en-GB" sz="1850" b="1" dirty="0">
                  <a:solidFill>
                    <a:srgbClr val="E57301"/>
                  </a:solidFill>
                  <a:latin typeface="Courier New" panose="02070309020205020404" pitchFamily="49" charset="0"/>
                  <a:cs typeface="Courier New" panose="02070309020205020404" pitchFamily="49" charset="0"/>
                </a:rPr>
                <a:t>  </a:t>
              </a:r>
              <a:r>
                <a:rPr lang="en-GB" sz="1850" b="1" dirty="0" err="1">
                  <a:solidFill>
                    <a:srgbClr val="E57301"/>
                  </a:solidFill>
                  <a:latin typeface="Courier New" panose="02070309020205020404" pitchFamily="49" charset="0"/>
                  <a:cs typeface="Courier New" panose="02070309020205020404" pitchFamily="49" charset="0"/>
                </a:rPr>
                <a:t>A</a:t>
              </a:r>
              <a:r>
                <a:rPr lang="en-GB" sz="1850" b="1" dirty="0">
                  <a:solidFill>
                    <a:srgbClr val="E57301"/>
                  </a:solidFill>
                  <a:latin typeface="Courier New" panose="02070309020205020404" pitchFamily="49" charset="0"/>
                  <a:cs typeface="Courier New" panose="02070309020205020404" pitchFamily="49" charset="0"/>
                </a:rPr>
                <a:t>  </a:t>
              </a:r>
              <a:r>
                <a:rPr lang="en-GB" sz="1850" b="1" dirty="0" err="1">
                  <a:solidFill>
                    <a:srgbClr val="E57301"/>
                  </a:solidFill>
                  <a:latin typeface="Courier New" panose="02070309020205020404" pitchFamily="49" charset="0"/>
                  <a:cs typeface="Courier New" panose="02070309020205020404" pitchFamily="49" charset="0"/>
                </a:rPr>
                <a:t>A</a:t>
              </a:r>
              <a:r>
                <a:rPr lang="en-GB" sz="1850" b="1" dirty="0">
                  <a:solidFill>
                    <a:srgbClr val="E57301"/>
                  </a:solidFill>
                  <a:latin typeface="Courier New" panose="02070309020205020404" pitchFamily="49" charset="0"/>
                  <a:cs typeface="Courier New" panose="02070309020205020404" pitchFamily="49" charset="0"/>
                </a:rPr>
                <a:t>  </a:t>
              </a:r>
              <a:r>
                <a:rPr lang="en-GB" sz="1850" b="1" dirty="0" err="1">
                  <a:solidFill>
                    <a:srgbClr val="E57301"/>
                  </a:solidFill>
                  <a:latin typeface="Courier New" panose="02070309020205020404" pitchFamily="49" charset="0"/>
                  <a:cs typeface="Courier New" panose="02070309020205020404" pitchFamily="49" charset="0"/>
                </a:rPr>
                <a:t>A</a:t>
              </a:r>
              <a:r>
                <a:rPr lang="en-GB" sz="1850" b="1" dirty="0">
                  <a:solidFill>
                    <a:srgbClr val="E57301"/>
                  </a:solidFill>
                  <a:latin typeface="Courier New" panose="02070309020205020404" pitchFamily="49" charset="0"/>
                  <a:cs typeface="Courier New" panose="02070309020205020404" pitchFamily="49" charset="0"/>
                </a:rPr>
                <a:t>  </a:t>
              </a:r>
              <a:r>
                <a:rPr lang="en-GB" sz="1850" b="1" dirty="0" err="1">
                  <a:solidFill>
                    <a:srgbClr val="E57301"/>
                  </a:solidFill>
                  <a:latin typeface="Courier New" panose="02070309020205020404" pitchFamily="49" charset="0"/>
                  <a:cs typeface="Courier New" panose="02070309020205020404" pitchFamily="49" charset="0"/>
                </a:rPr>
                <a:t>A</a:t>
              </a:r>
              <a:r>
                <a:rPr lang="en-GB" sz="1850" b="1" dirty="0">
                  <a:solidFill>
                    <a:srgbClr val="E57301"/>
                  </a:solidFill>
                  <a:latin typeface="Courier New" panose="02070309020205020404" pitchFamily="49" charset="0"/>
                  <a:cs typeface="Courier New" panose="02070309020205020404" pitchFamily="49" charset="0"/>
                </a:rPr>
                <a:t>  </a:t>
              </a:r>
              <a:r>
                <a:rPr lang="en-GB" sz="1850" b="1" dirty="0">
                  <a:solidFill>
                    <a:srgbClr val="000099"/>
                  </a:solidFill>
                  <a:latin typeface="Courier New" panose="02070309020205020404" pitchFamily="49" charset="0"/>
                  <a:cs typeface="Courier New" panose="02070309020205020404" pitchFamily="49" charset="0"/>
                </a:rPr>
                <a:t>T  </a:t>
              </a:r>
              <a:r>
                <a:rPr lang="en-GB" sz="1850" b="1" dirty="0" err="1">
                  <a:solidFill>
                    <a:srgbClr val="000099"/>
                  </a:solidFill>
                  <a:latin typeface="Courier New" panose="02070309020205020404" pitchFamily="49" charset="0"/>
                  <a:cs typeface="Courier New" panose="02070309020205020404" pitchFamily="49" charset="0"/>
                </a:rPr>
                <a:t>T</a:t>
              </a:r>
              <a:r>
                <a:rPr lang="en-GB" sz="1850" b="1" dirty="0">
                  <a:solidFill>
                    <a:srgbClr val="000099"/>
                  </a:solidFill>
                  <a:latin typeface="Courier New" panose="02070309020205020404" pitchFamily="49" charset="0"/>
                  <a:cs typeface="Courier New" panose="02070309020205020404" pitchFamily="49" charset="0"/>
                </a:rPr>
                <a:t>  </a:t>
              </a:r>
              <a:r>
                <a:rPr lang="en-GB" sz="1850" b="1" dirty="0" err="1">
                  <a:solidFill>
                    <a:srgbClr val="000099"/>
                  </a:solidFill>
                  <a:latin typeface="Courier New" panose="02070309020205020404" pitchFamily="49" charset="0"/>
                  <a:cs typeface="Courier New" panose="02070309020205020404" pitchFamily="49" charset="0"/>
                </a:rPr>
                <a:t>T</a:t>
              </a:r>
              <a:r>
                <a:rPr lang="en-GB" sz="1850" b="1" dirty="0">
                  <a:solidFill>
                    <a:srgbClr val="000099"/>
                  </a:solidFill>
                  <a:latin typeface="Courier New" panose="02070309020205020404" pitchFamily="49" charset="0"/>
                  <a:cs typeface="Courier New" panose="02070309020205020404" pitchFamily="49" charset="0"/>
                </a:rPr>
                <a:t>  </a:t>
              </a:r>
              <a:r>
                <a:rPr lang="en-GB" sz="1850" b="1" dirty="0" err="1">
                  <a:solidFill>
                    <a:srgbClr val="000099"/>
                  </a:solidFill>
                  <a:latin typeface="Courier New" panose="02070309020205020404" pitchFamily="49" charset="0"/>
                  <a:cs typeface="Courier New" panose="02070309020205020404" pitchFamily="49" charset="0"/>
                </a:rPr>
                <a:t>T</a:t>
              </a:r>
              <a:r>
                <a:rPr lang="en-GB" sz="1850" b="1" dirty="0">
                  <a:solidFill>
                    <a:srgbClr val="000099"/>
                  </a:solidFill>
                  <a:latin typeface="Courier New" panose="02070309020205020404" pitchFamily="49" charset="0"/>
                  <a:cs typeface="Courier New" panose="02070309020205020404" pitchFamily="49" charset="0"/>
                </a:rPr>
                <a:t>  </a:t>
              </a:r>
              <a:r>
                <a:rPr lang="en-GB" sz="2150" b="1" dirty="0" err="1">
                  <a:solidFill>
                    <a:srgbClr val="000099"/>
                  </a:solidFill>
                  <a:latin typeface="Courier New" panose="02070309020205020404" pitchFamily="49" charset="0"/>
                  <a:cs typeface="Courier New" panose="02070309020205020404" pitchFamily="49" charset="0"/>
                </a:rPr>
                <a:t>T</a:t>
              </a:r>
              <a:r>
                <a:rPr lang="en-GB" sz="2150" b="1" dirty="0">
                  <a:solidFill>
                    <a:srgbClr val="000099"/>
                  </a:solidFill>
                  <a:latin typeface="Courier New" panose="02070309020205020404" pitchFamily="49" charset="0"/>
                  <a:cs typeface="Courier New" panose="02070309020205020404" pitchFamily="49" charset="0"/>
                </a:rPr>
                <a:t>  </a:t>
              </a:r>
              <a:r>
                <a:rPr lang="en-GB" sz="2150" b="1" dirty="0" err="1">
                  <a:solidFill>
                    <a:srgbClr val="000099"/>
                  </a:solidFill>
                  <a:latin typeface="Courier New" panose="02070309020205020404" pitchFamily="49" charset="0"/>
                  <a:cs typeface="Courier New" panose="02070309020205020404" pitchFamily="49" charset="0"/>
                </a:rPr>
                <a:t>T</a:t>
              </a:r>
              <a:endParaRPr lang="en-GB" sz="2150" b="1" dirty="0">
                <a:solidFill>
                  <a:srgbClr val="000099"/>
                </a:solidFill>
                <a:latin typeface="Courier New" panose="02070309020205020404" pitchFamily="49" charset="0"/>
                <a:cs typeface="Courier New" panose="02070309020205020404" pitchFamily="49" charset="0"/>
              </a:endParaRPr>
            </a:p>
          </p:txBody>
        </p:sp>
      </p:grpSp>
      <p:sp>
        <p:nvSpPr>
          <p:cNvPr id="17" name="TextBox 16"/>
          <p:cNvSpPr txBox="1"/>
          <p:nvPr/>
        </p:nvSpPr>
        <p:spPr>
          <a:xfrm>
            <a:off x="6581105" y="1489310"/>
            <a:ext cx="5422521" cy="1477328"/>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There is strong LD between the QTL and its alleles and the marker and its alleles: One Marker allele is strongly statistically associated with one QTL allele.</a:t>
            </a:r>
          </a:p>
          <a:p>
            <a:r>
              <a:rPr lang="en-GB" dirty="0">
                <a:solidFill>
                  <a:srgbClr val="0000FF"/>
                </a:solidFill>
                <a:latin typeface="Arial" panose="020B0604020202020204" pitchFamily="34" charset="0"/>
                <a:cs typeface="Arial" panose="020B0604020202020204" pitchFamily="34" charset="0"/>
              </a:rPr>
              <a:t>This a rare event. Nearly all markers do not fulfil these conditions, of course not!</a:t>
            </a:r>
            <a:endParaRPr lang="en-GB" dirty="0"/>
          </a:p>
        </p:txBody>
      </p:sp>
      <p:sp>
        <p:nvSpPr>
          <p:cNvPr id="19" name="TextBox 18"/>
          <p:cNvSpPr txBox="1"/>
          <p:nvPr/>
        </p:nvSpPr>
        <p:spPr>
          <a:xfrm>
            <a:off x="72981" y="1016083"/>
            <a:ext cx="603542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algn="r"/>
            <a:r>
              <a:rPr lang="en-GB" dirty="0">
                <a:solidFill>
                  <a:prstClr val="black"/>
                </a:solidFill>
                <a:latin typeface="Arial" panose="020B0604020202020204" pitchFamily="34" charset="0"/>
                <a:cs typeface="Arial" panose="020B0604020202020204" pitchFamily="34" charset="0"/>
              </a:rPr>
              <a:t>Up to here, it went without saying, </a:t>
            </a:r>
            <a:r>
              <a:rPr lang="en-GB" dirty="0">
                <a:solidFill>
                  <a:srgbClr val="0000FF"/>
                </a:solidFill>
                <a:latin typeface="Arial" panose="020B0604020202020204" pitchFamily="34" charset="0"/>
                <a:cs typeface="Arial" panose="020B0604020202020204" pitchFamily="34" charset="0"/>
              </a:rPr>
              <a:t>but it must be said</a:t>
            </a:r>
            <a:r>
              <a:rPr lang="en-GB" dirty="0">
                <a:solidFill>
                  <a:prstClr val="black"/>
                </a:solidFill>
                <a:latin typeface="Arial" panose="020B0604020202020204" pitchFamily="34" charset="0"/>
                <a:cs typeface="Arial" panose="020B0604020202020204" pitchFamily="34" charset="0"/>
              </a:rPr>
              <a:t>.</a:t>
            </a:r>
          </a:p>
          <a:p>
            <a:pPr lvl="0" algn="r"/>
            <a:r>
              <a:rPr lang="en-GB" dirty="0">
                <a:solidFill>
                  <a:prstClr val="black"/>
                </a:solidFill>
                <a:latin typeface="Arial" panose="020B0604020202020204" pitchFamily="34" charset="0"/>
                <a:cs typeface="Arial" panose="020B0604020202020204" pitchFamily="34" charset="0"/>
              </a:rPr>
              <a:t>The successful setting here implies:</a:t>
            </a:r>
          </a:p>
        </p:txBody>
      </p:sp>
      <p:sp>
        <p:nvSpPr>
          <p:cNvPr id="22" name="Right Arrow 21"/>
          <p:cNvSpPr/>
          <p:nvPr/>
        </p:nvSpPr>
        <p:spPr>
          <a:xfrm>
            <a:off x="6115421" y="1222746"/>
            <a:ext cx="515679" cy="220812"/>
          </a:xfrm>
          <a:prstGeom prst="rightArrow">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3" name="Group 22"/>
          <p:cNvGrpSpPr/>
          <p:nvPr/>
        </p:nvGrpSpPr>
        <p:grpSpPr>
          <a:xfrm>
            <a:off x="5110592" y="3750721"/>
            <a:ext cx="6975753" cy="2104550"/>
            <a:chOff x="5110592" y="3750721"/>
            <a:chExt cx="6975753" cy="2104550"/>
          </a:xfrm>
        </p:grpSpPr>
        <p:sp>
          <p:nvSpPr>
            <p:cNvPr id="15" name="TextBox 14"/>
            <p:cNvSpPr txBox="1"/>
            <p:nvPr/>
          </p:nvSpPr>
          <p:spPr>
            <a:xfrm>
              <a:off x="5110592" y="3750721"/>
              <a:ext cx="6949996" cy="369332"/>
            </a:xfrm>
            <a:prstGeom prst="rect">
              <a:avLst/>
            </a:prstGeom>
            <a:solidFill>
              <a:srgbClr val="FFFFFF">
                <a:alpha val="87843"/>
              </a:srgbClr>
            </a:solidFill>
            <a:ln>
              <a:noFill/>
            </a:ln>
            <a:effectLst>
              <a:outerShdw blurRad="50800" dist="38100" dir="2700000" algn="tl" rotWithShape="0">
                <a:prstClr val="black">
                  <a:alpha val="40000"/>
                </a:prstClr>
              </a:outerShdw>
            </a:effectLst>
          </p:spPr>
          <p:txBody>
            <a:bodyPr wrap="square" rtlCol="0">
              <a:spAutoFit/>
            </a:bodyPr>
            <a:lstStyle/>
            <a:p>
              <a:pPr algn="ctr"/>
              <a:r>
                <a:rPr lang="en-GB" dirty="0">
                  <a:solidFill>
                    <a:srgbClr val="0000FF"/>
                  </a:solidFill>
                  <a:latin typeface="Arial" panose="020B0604020202020204" pitchFamily="34" charset="0"/>
                  <a:cs typeface="Arial" panose="020B0604020202020204" pitchFamily="34" charset="0"/>
                </a:rPr>
                <a:t>Strong LD (probably low distance) between Marker and QTL locus</a:t>
              </a:r>
            </a:p>
          </p:txBody>
        </p:sp>
        <p:sp>
          <p:nvSpPr>
            <p:cNvPr id="142" name="Rectangle 141"/>
            <p:cNvSpPr/>
            <p:nvPr/>
          </p:nvSpPr>
          <p:spPr>
            <a:xfrm>
              <a:off x="7068515" y="4519890"/>
              <a:ext cx="2206717" cy="668049"/>
            </a:xfrm>
            <a:prstGeom prst="rect">
              <a:avLst/>
            </a:prstGeom>
            <a:solidFill>
              <a:schemeClr val="bg1">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 name="Rectangle 142"/>
            <p:cNvSpPr/>
            <p:nvPr/>
          </p:nvSpPr>
          <p:spPr>
            <a:xfrm>
              <a:off x="9275232" y="4514514"/>
              <a:ext cx="2798234" cy="668049"/>
            </a:xfrm>
            <a:prstGeom prst="rect">
              <a:avLst/>
            </a:prstGeom>
            <a:solidFill>
              <a:schemeClr val="bg1">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 name="TextBox 144"/>
            <p:cNvSpPr txBox="1"/>
            <p:nvPr/>
          </p:nvSpPr>
          <p:spPr>
            <a:xfrm>
              <a:off x="9288111" y="5203954"/>
              <a:ext cx="2798234" cy="646331"/>
            </a:xfrm>
            <a:prstGeom prst="rect">
              <a:avLst/>
            </a:prstGeom>
            <a:solidFill>
              <a:schemeClr val="bg1">
                <a:alpha val="87843"/>
              </a:schemeClr>
            </a:solidFill>
            <a:ln>
              <a:solidFill>
                <a:schemeClr val="tx1"/>
              </a:solidFill>
            </a:ln>
          </p:spPr>
          <p:txBody>
            <a:bodyPr wrap="square" rtlCol="0">
              <a:spAutoFit/>
            </a:bodyPr>
            <a:lstStyle/>
            <a:p>
              <a:pPr algn="ct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QTL</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two alleles</a:t>
              </a:r>
            </a:p>
          </p:txBody>
        </p:sp>
        <p:sp>
          <p:nvSpPr>
            <p:cNvPr id="146" name="Right Arrow 145"/>
            <p:cNvSpPr/>
            <p:nvPr/>
          </p:nvSpPr>
          <p:spPr>
            <a:xfrm rot="5400000">
              <a:off x="11412818" y="4052000"/>
              <a:ext cx="242420" cy="386565"/>
            </a:xfrm>
            <a:prstGeom prst="rightArrow">
              <a:avLst/>
            </a:prstGeom>
            <a:solidFill>
              <a:schemeClr val="bg1">
                <a:lumMod val="85000"/>
                <a:alpha val="87843"/>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TextBox 146"/>
            <p:cNvSpPr txBox="1"/>
            <p:nvPr/>
          </p:nvSpPr>
          <p:spPr>
            <a:xfrm>
              <a:off x="5110593" y="5208940"/>
              <a:ext cx="1945044" cy="646331"/>
            </a:xfrm>
            <a:prstGeom prst="rect">
              <a:avLst/>
            </a:prstGeom>
            <a:solidFill>
              <a:schemeClr val="bg1">
                <a:alpha val="87843"/>
              </a:schemeClr>
            </a:solidFill>
            <a:ln>
              <a:solidFill>
                <a:schemeClr val="tx1"/>
              </a:solidFill>
            </a:ln>
          </p:spPr>
          <p:txBody>
            <a:bodyPr wrap="square" rtlCol="0">
              <a:spAutoFit/>
            </a:bodyPr>
            <a:lstStyle/>
            <a:p>
              <a:pPr algn="ct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Marker </a:t>
              </a:r>
              <a:r>
                <a:rPr lang="en-GB" dirty="0">
                  <a:latin typeface="Arial" panose="020B0604020202020204" pitchFamily="34" charset="0"/>
                  <a:cs typeface="Arial" panose="020B0604020202020204" pitchFamily="34" charset="0"/>
                </a:rPr>
                <a:t>locus, two alleles</a:t>
              </a:r>
            </a:p>
          </p:txBody>
        </p:sp>
        <p:sp>
          <p:nvSpPr>
            <p:cNvPr id="9" name="TextBox 8"/>
            <p:cNvSpPr txBox="1"/>
            <p:nvPr/>
          </p:nvSpPr>
          <p:spPr>
            <a:xfrm>
              <a:off x="5110592" y="4370686"/>
              <a:ext cx="6949995" cy="369332"/>
            </a:xfrm>
            <a:prstGeom prst="rect">
              <a:avLst/>
            </a:prstGeom>
            <a:solidFill>
              <a:schemeClr val="bg1">
                <a:alpha val="87843"/>
              </a:schemeClr>
            </a:solidFill>
            <a:ln>
              <a:solidFill>
                <a:srgbClr val="DF5C2D"/>
              </a:solidFill>
            </a:ln>
            <a:effectLst>
              <a:outerShdw blurRad="50800" dist="38100" dir="2700000" algn="tl" rotWithShape="0">
                <a:prstClr val="black">
                  <a:alpha val="40000"/>
                </a:prstClr>
              </a:outerShdw>
            </a:effectLst>
          </p:spPr>
          <p:txBody>
            <a:bodyPr wrap="square" rtlCol="0">
              <a:spAutoFit/>
            </a:bodyPr>
            <a:lstStyle/>
            <a:p>
              <a:r>
                <a:rPr lang="en-GB" b="1" dirty="0">
                  <a:solidFill>
                    <a:srgbClr val="E57301"/>
                  </a:solidFill>
                  <a:latin typeface="Courier New" panose="02070309020205020404" pitchFamily="49" charset="0"/>
                  <a:cs typeface="Courier New" panose="02070309020205020404" pitchFamily="49" charset="0"/>
                </a:rPr>
                <a:t>… CCGTG</a:t>
              </a:r>
              <a:r>
                <a:rPr lang="en-GB" b="1" dirty="0">
                  <a:solidFill>
                    <a:srgbClr val="C00000"/>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A</a:t>
              </a:r>
              <a:r>
                <a:rPr lang="en-GB" b="1" dirty="0">
                  <a:solidFill>
                    <a:srgbClr val="E57301"/>
                  </a:solidFill>
                  <a:latin typeface="Courier New" panose="02070309020205020404" pitchFamily="49" charset="0"/>
                  <a:cs typeface="Courier New" panose="02070309020205020404" pitchFamily="49" charset="0"/>
                </a:rPr>
                <a:t>TGCG… … … … … … … … … CGATTTGAGAGACCG</a:t>
              </a:r>
              <a:r>
                <a:rPr lang="en-GB" b="1" dirty="0">
                  <a:solidFill>
                    <a:srgbClr val="C00000"/>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TAC</a:t>
              </a:r>
              <a:r>
                <a:rPr lang="en-GB" b="1" dirty="0">
                  <a:solidFill>
                    <a:srgbClr val="E57301"/>
                  </a:solidFill>
                  <a:latin typeface="Courier New" panose="02070309020205020404" pitchFamily="49" charset="0"/>
                  <a:cs typeface="Courier New" panose="02070309020205020404" pitchFamily="49" charset="0"/>
                </a:rPr>
                <a:t>G</a:t>
              </a:r>
            </a:p>
          </p:txBody>
        </p:sp>
        <p:sp>
          <p:nvSpPr>
            <p:cNvPr id="141" name="TextBox 140"/>
            <p:cNvSpPr txBox="1"/>
            <p:nvPr/>
          </p:nvSpPr>
          <p:spPr>
            <a:xfrm>
              <a:off x="5123472" y="4797284"/>
              <a:ext cx="6949994" cy="369332"/>
            </a:xfrm>
            <a:prstGeom prst="rect">
              <a:avLst/>
            </a:prstGeom>
            <a:solidFill>
              <a:schemeClr val="bg1">
                <a:alpha val="87843"/>
              </a:schemeClr>
            </a:solidFill>
            <a:ln>
              <a:solidFill>
                <a:srgbClr val="000099"/>
              </a:solidFill>
            </a:ln>
            <a:effectLst>
              <a:outerShdw blurRad="50800" dist="38100" dir="2700000" algn="tl" rotWithShape="0">
                <a:prstClr val="black">
                  <a:alpha val="40000"/>
                </a:prstClr>
              </a:outerShdw>
            </a:effectLst>
          </p:spPr>
          <p:txBody>
            <a:bodyPr wrap="square" rtlCol="0">
              <a:spAutoFit/>
            </a:bodyPr>
            <a:lstStyle/>
            <a:p>
              <a:r>
                <a:rPr lang="en-GB" b="1" dirty="0">
                  <a:solidFill>
                    <a:srgbClr val="000099"/>
                  </a:solidFill>
                  <a:latin typeface="Courier New" panose="02070309020205020404" pitchFamily="49" charset="0"/>
                  <a:cs typeface="Courier New" panose="02070309020205020404" pitchFamily="49" charset="0"/>
                </a:rPr>
                <a:t>… CCGTG</a:t>
              </a:r>
              <a:r>
                <a:rPr lang="en-GB" b="1" dirty="0">
                  <a:solidFill>
                    <a:srgbClr val="C00000"/>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T</a:t>
              </a:r>
              <a:r>
                <a:rPr lang="en-GB" b="1" dirty="0">
                  <a:solidFill>
                    <a:srgbClr val="000099"/>
                  </a:solidFill>
                  <a:latin typeface="Courier New" panose="02070309020205020404" pitchFamily="49" charset="0"/>
                  <a:cs typeface="Courier New" panose="02070309020205020404" pitchFamily="49" charset="0"/>
                </a:rPr>
                <a:t>TGCG… … … … … … … … … CGATTTGAGAGACCG</a:t>
              </a:r>
              <a:r>
                <a:rPr lang="en-GB" b="1" dirty="0">
                  <a:solidFill>
                    <a:srgbClr val="C00000"/>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TAA</a:t>
              </a:r>
              <a:r>
                <a:rPr lang="en-GB" b="1" dirty="0">
                  <a:solidFill>
                    <a:srgbClr val="000099"/>
                  </a:solidFill>
                  <a:latin typeface="Courier New" panose="02070309020205020404" pitchFamily="49" charset="0"/>
                  <a:cs typeface="Courier New" panose="02070309020205020404" pitchFamily="49" charset="0"/>
                </a:rPr>
                <a:t>G</a:t>
              </a:r>
            </a:p>
          </p:txBody>
        </p:sp>
        <p:sp>
          <p:nvSpPr>
            <p:cNvPr id="148" name="Right Arrow 147"/>
            <p:cNvSpPr>
              <a:spLocks noChangeAspect="1"/>
            </p:cNvSpPr>
            <p:nvPr/>
          </p:nvSpPr>
          <p:spPr>
            <a:xfrm rot="5400000">
              <a:off x="5664010" y="4051840"/>
              <a:ext cx="266279" cy="396000"/>
            </a:xfrm>
            <a:prstGeom prst="rightArrow">
              <a:avLst/>
            </a:prstGeom>
            <a:solidFill>
              <a:schemeClr val="bg1">
                <a:lumMod val="85000"/>
                <a:alpha val="87843"/>
              </a:schemeClr>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 name="TextBox 143"/>
            <p:cNvSpPr txBox="1"/>
            <p:nvPr/>
          </p:nvSpPr>
          <p:spPr>
            <a:xfrm>
              <a:off x="7068515" y="4385260"/>
              <a:ext cx="2206717" cy="923330"/>
            </a:xfrm>
            <a:prstGeom prst="rect">
              <a:avLst/>
            </a:prstGeom>
            <a:solidFill>
              <a:srgbClr val="FFFFFF">
                <a:alpha val="50196"/>
              </a:srgbClr>
            </a:solidFill>
            <a:ln>
              <a:solidFill>
                <a:schemeClr val="tx1">
                  <a:lumMod val="50000"/>
                  <a:lumOff val="50000"/>
                </a:schemeClr>
              </a:solidFill>
              <a:prstDash val="sysDash"/>
            </a:ln>
            <a:effectLst/>
          </p:spPr>
          <p:txBody>
            <a:bodyPr wrap="square" rtlCol="0">
              <a:spAutoFit/>
            </a:bodyPr>
            <a:lstStyle/>
            <a:p>
              <a:pPr algn="ctr"/>
              <a:r>
                <a:rPr lang="en-GB" dirty="0">
                  <a:latin typeface="Arial" panose="020B0604020202020204" pitchFamily="34" charset="0"/>
                  <a:cs typeface="Arial" panose="020B0604020202020204" pitchFamily="34" charset="0"/>
                </a:rPr>
                <a:t>Intergenic space, may include other genes</a:t>
              </a:r>
            </a:p>
          </p:txBody>
        </p:sp>
      </p:grpSp>
      <p:sp>
        <p:nvSpPr>
          <p:cNvPr id="138" name="Right Triangle 137"/>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0829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left)">
                                      <p:cBhvr>
                                        <p:cTn id="25"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Box 94"/>
          <p:cNvSpPr txBox="1"/>
          <p:nvPr/>
        </p:nvSpPr>
        <p:spPr>
          <a:xfrm>
            <a:off x="72981" y="36000"/>
            <a:ext cx="1200048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This panel of genotypes from which we take marker data and phenotypic data to study QTL: How was it developed?</a:t>
            </a:r>
          </a:p>
        </p:txBody>
      </p:sp>
      <p:sp>
        <p:nvSpPr>
          <p:cNvPr id="8" name="TextBox 7"/>
          <p:cNvSpPr txBox="1"/>
          <p:nvPr/>
        </p:nvSpPr>
        <p:spPr>
          <a:xfrm>
            <a:off x="72981" y="925037"/>
            <a:ext cx="12000486"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sym typeface="Webdings" panose="05030102010509060703" pitchFamily="18" charset="2"/>
              </a:rPr>
              <a:t> </a:t>
            </a:r>
            <a:r>
              <a:rPr lang="en-GB" dirty="0">
                <a:latin typeface="Arial" panose="020B0604020202020204" pitchFamily="34" charset="0"/>
                <a:cs typeface="Arial" panose="020B0604020202020204" pitchFamily="34" charset="0"/>
              </a:rPr>
              <a:t>It could be the Mendelian F2 from a Mendelian F1, i.e. from crossing (a </a:t>
            </a:r>
            <a:r>
              <a:rPr lang="en-GB" dirty="0">
                <a:solidFill>
                  <a:srgbClr val="DF5C2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resistant</a:t>
            </a:r>
            <a:r>
              <a:rPr lang="en-GB" dirty="0">
                <a:solidFill>
                  <a:srgbClr val="DF5C2D"/>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and a </a:t>
            </a:r>
            <a:r>
              <a:rPr lang="en-GB" dirty="0">
                <a:solidFill>
                  <a:srgbClr val="000099"/>
                </a:solidFill>
                <a:latin typeface="Arial" panose="020B0604020202020204" pitchFamily="34" charset="0"/>
                <a:cs typeface="Arial" panose="020B0604020202020204" pitchFamily="34" charset="0"/>
              </a:rPr>
              <a:t>susceptible</a:t>
            </a:r>
            <a:r>
              <a:rPr lang="en-GB" dirty="0">
                <a:latin typeface="Arial" panose="020B0604020202020204" pitchFamily="34" charset="0"/>
                <a:cs typeface="Arial" panose="020B0604020202020204" pitchFamily="34" charset="0"/>
              </a:rPr>
              <a:t>) homo-</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parents. In that case one may disregard the 50% heterozygotes when comparing the mean trait value of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the two marker-homozygous groups. </a:t>
            </a:r>
            <a:r>
              <a:rPr lang="en-GB" dirty="0">
                <a:solidFill>
                  <a:schemeClr val="tx1">
                    <a:lumMod val="50000"/>
                    <a:lumOff val="50000"/>
                  </a:schemeClr>
                </a:solidFill>
                <a:latin typeface="Arial" panose="020B0604020202020204" pitchFamily="34" charset="0"/>
                <a:cs typeface="Arial" panose="020B0604020202020204" pitchFamily="34" charset="0"/>
              </a:rPr>
              <a:t>We expect allele frequencies of 50:50 at all segregating loci</a:t>
            </a:r>
            <a:r>
              <a:rPr lang="en-GB" dirty="0">
                <a:latin typeface="Arial" panose="020B0604020202020204" pitchFamily="34" charset="0"/>
                <a:cs typeface="Arial" panose="020B0604020202020204" pitchFamily="34" charset="0"/>
              </a:rPr>
              <a:t>.</a:t>
            </a:r>
          </a:p>
          <a:p>
            <a:pPr marL="285750" indent="-285750">
              <a:buFont typeface="Webdings" panose="05030102010509060703" pitchFamily="18" charset="2"/>
              <a:buChar char="%"/>
            </a:pPr>
            <a:r>
              <a:rPr lang="en-GB" dirty="0">
                <a:latin typeface="Arial" panose="020B0604020202020204" pitchFamily="34" charset="0"/>
                <a:cs typeface="Arial" panose="020B0604020202020204" pitchFamily="34" charset="0"/>
                <a:sym typeface="Webdings" panose="05030102010509060703" pitchFamily="18" charset="2"/>
              </a:rPr>
              <a:t>It could be a panel of inbred lines, developed from such Mendelian F1 (without selection), then-called RIL (recombinant inbred lines; again 50:50 allele frequencies).</a:t>
            </a:r>
            <a:endParaRPr lang="en-GB" sz="400" dirty="0">
              <a:latin typeface="Arial" panose="020B0604020202020204" pitchFamily="34" charset="0"/>
              <a:cs typeface="Arial" panose="020B0604020202020204" pitchFamily="34" charset="0"/>
              <a:sym typeface="Webdings" panose="05030102010509060703" pitchFamily="18" charset="2"/>
            </a:endParaRPr>
          </a:p>
          <a:p>
            <a:pPr marL="285750" indent="-285750">
              <a:buFont typeface="Webdings" panose="05030102010509060703" pitchFamily="18" charset="2"/>
              <a:buChar char="%"/>
            </a:pPr>
            <a:endParaRPr lang="en-GB" sz="400" dirty="0">
              <a:latin typeface="Arial" panose="020B0604020202020204" pitchFamily="34" charset="0"/>
              <a:cs typeface="Arial" panose="020B0604020202020204" pitchFamily="34" charset="0"/>
              <a:sym typeface="Webdings" panose="05030102010509060703" pitchFamily="18" charset="2"/>
            </a:endParaRPr>
          </a:p>
          <a:p>
            <a:r>
              <a:rPr lang="en-GB" dirty="0">
                <a:latin typeface="Arial" panose="020B0604020202020204" pitchFamily="34" charset="0"/>
                <a:cs typeface="Arial" panose="020B0604020202020204" pitchFamily="34" charset="0"/>
                <a:sym typeface="Webdings" panose="05030102010509060703" pitchFamily="18" charset="2"/>
              </a:rPr>
              <a:t>With this, we are in what may be called </a:t>
            </a:r>
            <a:r>
              <a:rPr lang="en-GB" dirty="0">
                <a:solidFill>
                  <a:srgbClr val="0000FF"/>
                </a:solidFill>
                <a:latin typeface="Arial" panose="020B0604020202020204" pitchFamily="34" charset="0"/>
                <a:cs typeface="Arial" panose="020B0604020202020204" pitchFamily="34" charset="0"/>
                <a:sym typeface="Webdings" panose="05030102010509060703" pitchFamily="18" charset="2"/>
              </a:rPr>
              <a:t>bi-parental QTL-mapping</a:t>
            </a:r>
            <a:r>
              <a:rPr lang="en-GB" dirty="0">
                <a:latin typeface="Arial" panose="020B0604020202020204" pitchFamily="34" charset="0"/>
                <a:cs typeface="Arial" panose="020B0604020202020204" pitchFamily="34" charset="0"/>
                <a:sym typeface="Webdings" panose="05030102010509060703" pitchFamily="18" charset="2"/>
              </a:rPr>
              <a:t>.  </a:t>
            </a:r>
            <a:endParaRPr lang="en-GB"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2"/>
          <a:stretch>
            <a:fillRect/>
          </a:stretch>
        </p:blipFill>
        <p:spPr>
          <a:xfrm>
            <a:off x="72980" y="2925349"/>
            <a:ext cx="4722303" cy="3858417"/>
          </a:xfrm>
          <a:prstGeom prst="rect">
            <a:avLst/>
          </a:prstGeom>
          <a:effectLst>
            <a:outerShdw blurRad="50800" dist="38100" dir="2700000" algn="tl" rotWithShape="0">
              <a:prstClr val="black">
                <a:alpha val="40000"/>
              </a:prstClr>
            </a:outerShdw>
          </a:effectLst>
        </p:spPr>
      </p:pic>
      <p:sp>
        <p:nvSpPr>
          <p:cNvPr id="17" name="TextBox 16"/>
          <p:cNvSpPr txBox="1"/>
          <p:nvPr/>
        </p:nvSpPr>
        <p:spPr>
          <a:xfrm>
            <a:off x="4912242" y="2812312"/>
            <a:ext cx="7161225"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285750" indent="-285750">
              <a:buFont typeface="Webdings" panose="05030102010509060703" pitchFamily="18" charset="2"/>
              <a:buChar char="%"/>
            </a:pPr>
            <a:r>
              <a:rPr lang="en-GB" dirty="0">
                <a:latin typeface="Arial" panose="020B0604020202020204" pitchFamily="34" charset="0"/>
                <a:cs typeface="Arial" panose="020B0604020202020204" pitchFamily="34" charset="0"/>
                <a:sym typeface="Webdings" panose="05030102010509060703" pitchFamily="18" charset="2"/>
              </a:rPr>
              <a:t>It could be the result from selecting two phenotypically contrasting groups of lines (here: top-</a:t>
            </a:r>
            <a:r>
              <a:rPr lang="en-GB" dirty="0">
                <a:solidFill>
                  <a:srgbClr val="000099"/>
                </a:solidFill>
                <a:latin typeface="Arial" panose="020B0604020202020204" pitchFamily="34" charset="0"/>
                <a:cs typeface="Arial" panose="020B0604020202020204" pitchFamily="34" charset="0"/>
                <a:sym typeface="Webdings" panose="05030102010509060703" pitchFamily="18" charset="2"/>
              </a:rPr>
              <a:t>susceptible</a:t>
            </a:r>
            <a:r>
              <a:rPr lang="en-GB" dirty="0">
                <a:latin typeface="Arial" panose="020B0604020202020204" pitchFamily="34" charset="0"/>
                <a:cs typeface="Arial" panose="020B0604020202020204" pitchFamily="34" charset="0"/>
                <a:sym typeface="Webdings" panose="05030102010509060703" pitchFamily="18" charset="2"/>
              </a:rPr>
              <a:t> and top-</a:t>
            </a:r>
            <a:r>
              <a:rPr lang="en-GB" dirty="0">
                <a:solidFill>
                  <a:srgbClr val="DB5503"/>
                </a:solidFill>
                <a:latin typeface="Arial" panose="020B0604020202020204" pitchFamily="34" charset="0"/>
                <a:cs typeface="Arial" panose="020B0604020202020204" pitchFamily="34" charset="0"/>
                <a:sym typeface="Webdings" panose="05030102010509060703" pitchFamily="18" charset="2"/>
              </a:rPr>
              <a:t>resistant</a:t>
            </a:r>
            <a:r>
              <a:rPr lang="en-GB" dirty="0">
                <a:latin typeface="Arial" panose="020B0604020202020204" pitchFamily="34" charset="0"/>
                <a:cs typeface="Arial" panose="020B0604020202020204" pitchFamily="34" charset="0"/>
                <a:sym typeface="Webdings" panose="05030102010509060703" pitchFamily="18" charset="2"/>
              </a:rPr>
              <a:t> ones); with unknown allele frequencies and maybe even with &gt;2 alleles. This would come under the term of </a:t>
            </a:r>
            <a:r>
              <a:rPr lang="en-GB" dirty="0">
                <a:solidFill>
                  <a:srgbClr val="0000FF"/>
                </a:solidFill>
                <a:latin typeface="Arial" panose="020B0604020202020204" pitchFamily="34" charset="0"/>
                <a:cs typeface="Arial" panose="020B0604020202020204" pitchFamily="34" charset="0"/>
                <a:sym typeface="Webdings" panose="05030102010509060703" pitchFamily="18" charset="2"/>
              </a:rPr>
              <a:t>Bulked </a:t>
            </a:r>
            <a:r>
              <a:rPr lang="en-GB" dirty="0" err="1">
                <a:solidFill>
                  <a:srgbClr val="0000FF"/>
                </a:solidFill>
                <a:latin typeface="Arial" panose="020B0604020202020204" pitchFamily="34" charset="0"/>
                <a:cs typeface="Arial" panose="020B0604020202020204" pitchFamily="34" charset="0"/>
                <a:sym typeface="Webdings" panose="05030102010509060703" pitchFamily="18" charset="2"/>
              </a:rPr>
              <a:t>Segregant</a:t>
            </a:r>
            <a:r>
              <a:rPr lang="en-GB" dirty="0">
                <a:solidFill>
                  <a:srgbClr val="0000FF"/>
                </a:solidFill>
                <a:latin typeface="Arial" panose="020B0604020202020204" pitchFamily="34" charset="0"/>
                <a:cs typeface="Arial" panose="020B0604020202020204" pitchFamily="34" charset="0"/>
                <a:sym typeface="Webdings" panose="05030102010509060703" pitchFamily="18" charset="2"/>
              </a:rPr>
              <a:t> Analyses</a:t>
            </a:r>
            <a:r>
              <a:rPr lang="en-GB" dirty="0">
                <a:latin typeface="Arial" panose="020B0604020202020204" pitchFamily="34" charset="0"/>
                <a:cs typeface="Arial" panose="020B0604020202020204" pitchFamily="34" charset="0"/>
                <a:sym typeface="Webdings" panose="05030102010509060703" pitchFamily="18" charset="2"/>
              </a:rPr>
              <a:t>.</a:t>
            </a:r>
          </a:p>
          <a:p>
            <a:pPr marL="285750" indent="-285750">
              <a:buFont typeface="Webdings" panose="05030102010509060703" pitchFamily="18" charset="2"/>
              <a:buChar char="%"/>
            </a:pPr>
            <a:r>
              <a:rPr lang="en-GB" dirty="0">
                <a:latin typeface="Arial" panose="020B0604020202020204" pitchFamily="34" charset="0"/>
                <a:cs typeface="Arial" panose="020B0604020202020204" pitchFamily="34" charset="0"/>
                <a:sym typeface="Webdings" panose="05030102010509060703" pitchFamily="18" charset="2"/>
              </a:rPr>
              <a:t>It could be any collection of inbred lines, then again with unknown allele frequencies and with maybe more than 2 alleles/QTL.  </a:t>
            </a:r>
            <a:r>
              <a:rPr lang="en-GB" dirty="0">
                <a:latin typeface="Arial" panose="020B0604020202020204" pitchFamily="34" charset="0"/>
                <a:cs typeface="Arial" panose="020B0604020202020204" pitchFamily="34" charset="0"/>
              </a:rPr>
              <a:t>With such panel, we are in what is called GWAS (</a:t>
            </a:r>
            <a:r>
              <a:rPr lang="en-GB" dirty="0">
                <a:solidFill>
                  <a:srgbClr val="0000FF"/>
                </a:solidFill>
                <a:latin typeface="Arial" panose="020B0604020202020204" pitchFamily="34" charset="0"/>
                <a:cs typeface="Arial" panose="020B0604020202020204" pitchFamily="34" charset="0"/>
              </a:rPr>
              <a:t>Genome-Wide Association Analyses</a:t>
            </a:r>
            <a:r>
              <a:rPr lang="en-GB" dirty="0">
                <a:latin typeface="Arial" panose="020B0604020202020204" pitchFamily="34" charset="0"/>
                <a:cs typeface="Arial" panose="020B0604020202020204" pitchFamily="34" charset="0"/>
              </a:rPr>
              <a:t>) – especially if we employ genome-wide distributed markers.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more densely distributed markers are, the higher is the pro-</a:t>
            </a:r>
            <a:r>
              <a:rPr lang="en-GB" dirty="0" err="1">
                <a:latin typeface="Arial" panose="020B0604020202020204" pitchFamily="34" charset="0"/>
                <a:cs typeface="Arial" panose="020B0604020202020204" pitchFamily="34" charset="0"/>
              </a:rPr>
              <a:t>bability</a:t>
            </a:r>
            <a:r>
              <a:rPr lang="en-GB" dirty="0">
                <a:latin typeface="Arial" panose="020B0604020202020204" pitchFamily="34" charset="0"/>
                <a:cs typeface="Arial" panose="020B0604020202020204" pitchFamily="34" charset="0"/>
              </a:rPr>
              <a:t> that we ‘stumble’ over markers which are in high LD with a QTL and indeed ‚mark‘ it . If we refrain from testing the </a:t>
            </a:r>
            <a:r>
              <a:rPr lang="en-GB" dirty="0" err="1">
                <a:latin typeface="Arial" panose="020B0604020202020204" pitchFamily="34" charset="0"/>
                <a:cs typeface="Arial" panose="020B0604020202020204" pitchFamily="34" charset="0"/>
              </a:rPr>
              <a:t>signifi-cance</a:t>
            </a:r>
            <a:r>
              <a:rPr lang="en-GB" dirty="0">
                <a:latin typeface="Arial" panose="020B0604020202020204" pitchFamily="34" charset="0"/>
                <a:cs typeface="Arial" panose="020B0604020202020204" pitchFamily="34" charset="0"/>
              </a:rPr>
              <a:t> of the QLT-effects and we employ very many markers, we approach the so-called </a:t>
            </a:r>
            <a:r>
              <a:rPr lang="en-GB" dirty="0">
                <a:solidFill>
                  <a:srgbClr val="0000FF"/>
                </a:solidFill>
                <a:latin typeface="Arial" panose="020B0604020202020204" pitchFamily="34" charset="0"/>
                <a:cs typeface="Arial" panose="020B0604020202020204" pitchFamily="34" charset="0"/>
              </a:rPr>
              <a:t>Genomic Prediction (Genomic Selection)</a:t>
            </a:r>
            <a:r>
              <a:rPr lang="en-GB" dirty="0">
                <a:latin typeface="Arial" panose="020B0604020202020204" pitchFamily="34" charset="0"/>
                <a:cs typeface="Arial" panose="020B0604020202020204" pitchFamily="34" charset="0"/>
              </a:rPr>
              <a:t>.</a:t>
            </a:r>
          </a:p>
        </p:txBody>
      </p:sp>
      <p:sp>
        <p:nvSpPr>
          <p:cNvPr id="7" name="Right Triangle 6"/>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568332" y="2305888"/>
            <a:ext cx="550687" cy="461665"/>
          </a:xfrm>
          <a:prstGeom prst="rect">
            <a:avLst/>
          </a:prstGeom>
          <a:solidFill>
            <a:schemeClr val="bg1">
              <a:alpha val="87843"/>
            </a:schemeClr>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2601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TextBox 265"/>
          <p:cNvSpPr txBox="1"/>
          <p:nvPr/>
        </p:nvSpPr>
        <p:spPr>
          <a:xfrm>
            <a:off x="53163" y="1921898"/>
            <a:ext cx="817372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https://doi.org/10.1007/s10681-021-02925-6</a:t>
            </a:r>
          </a:p>
        </p:txBody>
      </p:sp>
      <p:sp>
        <p:nvSpPr>
          <p:cNvPr id="270" name="TextBox 269"/>
          <p:cNvSpPr txBox="1"/>
          <p:nvPr/>
        </p:nvSpPr>
        <p:spPr>
          <a:xfrm>
            <a:off x="72000" y="36000"/>
            <a:ext cx="12036056"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Some famous strategies to develop material which is useful to map (locate) QTL and to estimate QTL effects on traits. I only give a hint here. </a:t>
            </a:r>
          </a:p>
        </p:txBody>
      </p:sp>
      <p:sp>
        <p:nvSpPr>
          <p:cNvPr id="271" name="TextBox 270"/>
          <p:cNvSpPr txBox="1"/>
          <p:nvPr/>
        </p:nvSpPr>
        <p:spPr>
          <a:xfrm>
            <a:off x="53163" y="924055"/>
            <a:ext cx="8173720"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Bi-parental population. (b) Random Open Association Mapping panel.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 Nested Association Mapping population (NAM). (d) Multi-Parent Advanced Generation </a:t>
            </a:r>
            <a:r>
              <a:rPr lang="en-GB" dirty="0" err="1">
                <a:latin typeface="Arial" panose="020B0604020202020204" pitchFamily="34" charset="0"/>
                <a:cs typeface="Arial" panose="020B0604020202020204" pitchFamily="34" charset="0"/>
              </a:rPr>
              <a:t>Intercross</a:t>
            </a:r>
            <a:r>
              <a:rPr lang="en-GB" dirty="0">
                <a:latin typeface="Arial" panose="020B0604020202020204" pitchFamily="34" charset="0"/>
                <a:cs typeface="Arial" panose="020B0604020202020204" pitchFamily="34" charset="0"/>
              </a:rPr>
              <a:t> population (MAGIC). </a:t>
            </a:r>
          </a:p>
        </p:txBody>
      </p:sp>
      <p:sp>
        <p:nvSpPr>
          <p:cNvPr id="272" name="TextBox 271"/>
          <p:cNvSpPr txBox="1"/>
          <p:nvPr/>
        </p:nvSpPr>
        <p:spPr>
          <a:xfrm>
            <a:off x="8394405" y="1090901"/>
            <a:ext cx="3703150" cy="90794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Start of Bulked Segregant Analy-sis. Choose extreme bulks … </a:t>
            </a:r>
          </a:p>
          <a:p>
            <a:r>
              <a:rPr lang="en-GB" sz="1700" dirty="0">
                <a:solidFill>
                  <a:srgbClr val="222222"/>
                </a:solidFill>
                <a:latin typeface="Arial" panose="020B0604020202020204" pitchFamily="34" charset="0"/>
                <a:cs typeface="Arial" panose="020B0604020202020204" pitchFamily="34" charset="0"/>
              </a:rPr>
              <a:t>DOI: 10.1007/s12539-019-00344-9</a:t>
            </a:r>
            <a:endParaRPr lang="en-GB" sz="1700" dirty="0">
              <a:latin typeface="Arial" panose="020B0604020202020204" pitchFamily="34" charset="0"/>
              <a:cs typeface="Arial" panose="020B0604020202020204" pitchFamily="34" charset="0"/>
            </a:endParaRPr>
          </a:p>
        </p:txBody>
      </p:sp>
      <p:grpSp>
        <p:nvGrpSpPr>
          <p:cNvPr id="294" name="Group 293"/>
          <p:cNvGrpSpPr/>
          <p:nvPr/>
        </p:nvGrpSpPr>
        <p:grpSpPr>
          <a:xfrm>
            <a:off x="8539534" y="2408663"/>
            <a:ext cx="3553515" cy="4242587"/>
            <a:chOff x="8539534" y="2387198"/>
            <a:chExt cx="3553515" cy="4242587"/>
          </a:xfrm>
        </p:grpSpPr>
        <p:pic>
          <p:nvPicPr>
            <p:cNvPr id="268" name="Picture 267"/>
            <p:cNvPicPr>
              <a:picLocks noChangeAspect="1"/>
            </p:cNvPicPr>
            <p:nvPr/>
          </p:nvPicPr>
          <p:blipFill>
            <a:blip r:embed="rId2"/>
            <a:stretch>
              <a:fillRect/>
            </a:stretch>
          </p:blipFill>
          <p:spPr>
            <a:xfrm>
              <a:off x="8539534" y="2387198"/>
              <a:ext cx="3549685" cy="4238294"/>
            </a:xfrm>
            <a:prstGeom prst="rect">
              <a:avLst/>
            </a:prstGeom>
            <a:effectLst>
              <a:outerShdw blurRad="50800" dist="38100" dir="2700000" algn="tl" rotWithShape="0">
                <a:prstClr val="black">
                  <a:alpha val="40000"/>
                </a:prstClr>
              </a:outerShdw>
            </a:effectLst>
          </p:spPr>
        </p:pic>
        <p:sp>
          <p:nvSpPr>
            <p:cNvPr id="290" name="Rectangle 289"/>
            <p:cNvSpPr/>
            <p:nvPr/>
          </p:nvSpPr>
          <p:spPr>
            <a:xfrm>
              <a:off x="9696149" y="6400492"/>
              <a:ext cx="237067" cy="227975"/>
            </a:xfrm>
            <a:prstGeom prst="rect">
              <a:avLst/>
            </a:prstGeom>
            <a:solidFill>
              <a:srgbClr val="FFFFF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 name="Rectangle 290"/>
            <p:cNvSpPr/>
            <p:nvPr/>
          </p:nvSpPr>
          <p:spPr>
            <a:xfrm>
              <a:off x="11495138" y="6401810"/>
              <a:ext cx="237067" cy="227975"/>
            </a:xfrm>
            <a:prstGeom prst="rect">
              <a:avLst/>
            </a:prstGeom>
            <a:solidFill>
              <a:srgbClr val="FFFFFF"/>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 name="Rectangle 291"/>
            <p:cNvSpPr/>
            <p:nvPr/>
          </p:nvSpPr>
          <p:spPr>
            <a:xfrm>
              <a:off x="11855982" y="2511100"/>
              <a:ext cx="237067" cy="2473023"/>
            </a:xfrm>
            <a:prstGeom prst="rect">
              <a:avLst/>
            </a:prstGeom>
            <a:solidFill>
              <a:srgbClr val="FFFFFF"/>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 name="Rectangle 292"/>
            <p:cNvSpPr/>
            <p:nvPr/>
          </p:nvSpPr>
          <p:spPr>
            <a:xfrm>
              <a:off x="8875263" y="2519563"/>
              <a:ext cx="237067" cy="227975"/>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grpSp>
        <p:nvGrpSpPr>
          <p:cNvPr id="297" name="Group 296"/>
          <p:cNvGrpSpPr/>
          <p:nvPr/>
        </p:nvGrpSpPr>
        <p:grpSpPr>
          <a:xfrm>
            <a:off x="163158" y="2365743"/>
            <a:ext cx="8063725" cy="4281204"/>
            <a:chOff x="163158" y="2365743"/>
            <a:chExt cx="8063725" cy="4281204"/>
          </a:xfrm>
        </p:grpSpPr>
        <p:pic>
          <p:nvPicPr>
            <p:cNvPr id="265" name="Picture 2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100" y="2365744"/>
              <a:ext cx="8061783" cy="4281203"/>
            </a:xfrm>
            <a:prstGeom prst="rect">
              <a:avLst/>
            </a:prstGeom>
            <a:effectLst>
              <a:outerShdw blurRad="50800" dist="38100" dir="2700000" algn="tl" rotWithShape="0">
                <a:prstClr val="black">
                  <a:alpha val="40000"/>
                </a:prstClr>
              </a:outerShdw>
            </a:effectLst>
          </p:spPr>
        </p:pic>
        <p:sp>
          <p:nvSpPr>
            <p:cNvPr id="273" name="TextBox 272"/>
            <p:cNvSpPr txBox="1"/>
            <p:nvPr/>
          </p:nvSpPr>
          <p:spPr>
            <a:xfrm>
              <a:off x="538038" y="3546281"/>
              <a:ext cx="455874" cy="33855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F</a:t>
              </a:r>
              <a:r>
                <a:rPr lang="en-GB" sz="1600" baseline="-25000" dirty="0">
                  <a:latin typeface="Arial" panose="020B0604020202020204" pitchFamily="34" charset="0"/>
                  <a:cs typeface="Arial" panose="020B0604020202020204" pitchFamily="34" charset="0"/>
                </a:rPr>
                <a:t>1</a:t>
              </a:r>
            </a:p>
          </p:txBody>
        </p:sp>
        <p:sp>
          <p:nvSpPr>
            <p:cNvPr id="274" name="TextBox 273"/>
            <p:cNvSpPr txBox="1"/>
            <p:nvPr/>
          </p:nvSpPr>
          <p:spPr>
            <a:xfrm>
              <a:off x="192159" y="4462008"/>
              <a:ext cx="455874" cy="33855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F</a:t>
              </a:r>
              <a:r>
                <a:rPr lang="en-GB" sz="1600" baseline="-25000" dirty="0">
                  <a:latin typeface="Arial" panose="020B0604020202020204" pitchFamily="34" charset="0"/>
                  <a:cs typeface="Arial" panose="020B0604020202020204" pitchFamily="34" charset="0"/>
                </a:rPr>
                <a:t>2</a:t>
              </a:r>
            </a:p>
          </p:txBody>
        </p:sp>
        <p:sp>
          <p:nvSpPr>
            <p:cNvPr id="275" name="TextBox 274"/>
            <p:cNvSpPr txBox="1"/>
            <p:nvPr/>
          </p:nvSpPr>
          <p:spPr>
            <a:xfrm>
              <a:off x="163158" y="5263766"/>
              <a:ext cx="484875" cy="50270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600" dirty="0" err="1">
                  <a:latin typeface="Arial" panose="020B0604020202020204" pitchFamily="34" charset="0"/>
                  <a:cs typeface="Arial" panose="020B0604020202020204" pitchFamily="34" charset="0"/>
                </a:rPr>
                <a:t>F</a:t>
              </a:r>
              <a:r>
                <a:rPr lang="en-GB" sz="1600" baseline="-25000" dirty="0" err="1">
                  <a:latin typeface="Arial" panose="020B0604020202020204" pitchFamily="34" charset="0"/>
                  <a:cs typeface="Arial" panose="020B0604020202020204" pitchFamily="34" charset="0"/>
                </a:rPr>
                <a:t>n</a:t>
              </a:r>
              <a:br>
                <a:rPr lang="en-GB" sz="1600" baseline="-25000" dirty="0">
                  <a:latin typeface="Arial" panose="020B0604020202020204" pitchFamily="34" charset="0"/>
                  <a:cs typeface="Arial" panose="020B0604020202020204" pitchFamily="34" charset="0"/>
                </a:rPr>
              </a:br>
              <a:r>
                <a:rPr lang="en-GB" sz="1600" baseline="-25000" dirty="0">
                  <a:latin typeface="Arial" panose="020B0604020202020204" pitchFamily="34" charset="0"/>
                  <a:cs typeface="Arial" panose="020B0604020202020204" pitchFamily="34" charset="0"/>
                </a:rPr>
                <a:t>RILs</a:t>
              </a:r>
            </a:p>
          </p:txBody>
        </p:sp>
        <p:sp>
          <p:nvSpPr>
            <p:cNvPr id="276" name="TextBox 275"/>
            <p:cNvSpPr txBox="1"/>
            <p:nvPr/>
          </p:nvSpPr>
          <p:spPr>
            <a:xfrm>
              <a:off x="1728083" y="5311472"/>
              <a:ext cx="442073" cy="33855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600" dirty="0" err="1">
                  <a:latin typeface="Arial" panose="020B0604020202020204" pitchFamily="34" charset="0"/>
                  <a:cs typeface="Arial" panose="020B0604020202020204" pitchFamily="34" charset="0"/>
                </a:rPr>
                <a:t>F</a:t>
              </a:r>
              <a:r>
                <a:rPr lang="en-GB" sz="1600" baseline="-25000" dirty="0" err="1">
                  <a:latin typeface="Arial" panose="020B0604020202020204" pitchFamily="34" charset="0"/>
                  <a:cs typeface="Arial" panose="020B0604020202020204" pitchFamily="34" charset="0"/>
                </a:rPr>
                <a:t>n</a:t>
              </a:r>
              <a:endParaRPr lang="en-GB" sz="1600" baseline="-25000" dirty="0">
                <a:latin typeface="Arial" panose="020B0604020202020204" pitchFamily="34" charset="0"/>
                <a:cs typeface="Arial" panose="020B0604020202020204" pitchFamily="34" charset="0"/>
              </a:endParaRPr>
            </a:p>
          </p:txBody>
        </p:sp>
        <p:sp>
          <p:nvSpPr>
            <p:cNvPr id="277" name="Rectangle 276"/>
            <p:cNvSpPr/>
            <p:nvPr/>
          </p:nvSpPr>
          <p:spPr>
            <a:xfrm>
              <a:off x="1704230" y="4418275"/>
              <a:ext cx="339255" cy="320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 name="TextBox 277"/>
            <p:cNvSpPr txBox="1"/>
            <p:nvPr/>
          </p:nvSpPr>
          <p:spPr>
            <a:xfrm>
              <a:off x="2170156" y="4610060"/>
              <a:ext cx="1564307" cy="338554"/>
            </a:xfrm>
            <a:prstGeom prst="rect">
              <a:avLst/>
            </a:prstGeom>
            <a:solidFill>
              <a:srgbClr val="FFFFFF">
                <a:alpha val="36078"/>
              </a:srgbClr>
            </a:solidFill>
            <a:ln>
              <a:noFill/>
            </a:ln>
            <a:effectLst>
              <a:outerShdw blurRad="50800" dist="38100" dir="2700000" algn="tl" rotWithShape="0">
                <a:prstClr val="black">
                  <a:alpha val="40000"/>
                </a:prstClr>
              </a:outerShdw>
            </a:effectLst>
          </p:spPr>
          <p:txBody>
            <a:bodyPr wrap="square" rtlCol="0">
              <a:spAutoFit/>
            </a:bodyPr>
            <a:lstStyle/>
            <a:p>
              <a:pPr algn="ctr"/>
              <a:r>
                <a:rPr lang="en-GB" sz="1600" dirty="0">
                  <a:latin typeface="Arial" panose="020B0604020202020204" pitchFamily="34" charset="0"/>
                  <a:cs typeface="Arial" panose="020B0604020202020204" pitchFamily="34" charset="0"/>
                </a:rPr>
                <a:t>SSD</a:t>
              </a:r>
              <a:endParaRPr lang="en-GB" sz="1600" baseline="-25000" dirty="0">
                <a:latin typeface="Arial" panose="020B0604020202020204" pitchFamily="34" charset="0"/>
                <a:cs typeface="Arial" panose="020B0604020202020204" pitchFamily="34" charset="0"/>
              </a:endParaRPr>
            </a:p>
          </p:txBody>
        </p:sp>
        <p:sp>
          <p:nvSpPr>
            <p:cNvPr id="279" name="Rectangle 278"/>
            <p:cNvSpPr/>
            <p:nvPr/>
          </p:nvSpPr>
          <p:spPr>
            <a:xfrm>
              <a:off x="3970261" y="4883426"/>
              <a:ext cx="339255" cy="320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 name="TextBox 279"/>
            <p:cNvSpPr txBox="1"/>
            <p:nvPr/>
          </p:nvSpPr>
          <p:spPr>
            <a:xfrm>
              <a:off x="4373993" y="4984123"/>
              <a:ext cx="1564307" cy="338554"/>
            </a:xfrm>
            <a:prstGeom prst="rect">
              <a:avLst/>
            </a:prstGeom>
            <a:solidFill>
              <a:srgbClr val="FFFFFF">
                <a:alpha val="36078"/>
              </a:srgbClr>
            </a:solidFill>
            <a:ln>
              <a:noFill/>
            </a:ln>
            <a:effectLst>
              <a:outerShdw blurRad="50800" dist="38100" dir="2700000" algn="tl" rotWithShape="0">
                <a:prstClr val="black">
                  <a:alpha val="40000"/>
                </a:prstClr>
              </a:outerShdw>
            </a:effectLst>
          </p:spPr>
          <p:txBody>
            <a:bodyPr wrap="square" rtlCol="0">
              <a:spAutoFit/>
            </a:bodyPr>
            <a:lstStyle/>
            <a:p>
              <a:pPr algn="ctr"/>
              <a:r>
                <a:rPr lang="en-GB" sz="1600" dirty="0">
                  <a:latin typeface="Arial" panose="020B0604020202020204" pitchFamily="34" charset="0"/>
                  <a:cs typeface="Arial" panose="020B0604020202020204" pitchFamily="34" charset="0"/>
                </a:rPr>
                <a:t>SSD</a:t>
              </a:r>
              <a:endParaRPr lang="en-GB" sz="1600" baseline="-25000" dirty="0">
                <a:latin typeface="Arial" panose="020B0604020202020204" pitchFamily="34" charset="0"/>
                <a:cs typeface="Arial" panose="020B0604020202020204" pitchFamily="34" charset="0"/>
              </a:endParaRPr>
            </a:p>
          </p:txBody>
        </p:sp>
        <p:sp>
          <p:nvSpPr>
            <p:cNvPr id="282" name="Rectangle 281"/>
            <p:cNvSpPr/>
            <p:nvPr/>
          </p:nvSpPr>
          <p:spPr>
            <a:xfrm>
              <a:off x="1830901" y="2703374"/>
              <a:ext cx="339255" cy="320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 name="Rectangle 282"/>
            <p:cNvSpPr/>
            <p:nvPr/>
          </p:nvSpPr>
          <p:spPr>
            <a:xfrm>
              <a:off x="4353340" y="2763079"/>
              <a:ext cx="339255" cy="320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 name="TextBox 283"/>
            <p:cNvSpPr txBox="1"/>
            <p:nvPr/>
          </p:nvSpPr>
          <p:spPr>
            <a:xfrm>
              <a:off x="2139676" y="2375207"/>
              <a:ext cx="1564307" cy="338554"/>
            </a:xfrm>
            <a:prstGeom prst="rect">
              <a:avLst/>
            </a:prstGeom>
            <a:solidFill>
              <a:srgbClr val="FFFFFF">
                <a:alpha val="36078"/>
              </a:srgbClr>
            </a:solidFill>
            <a:ln>
              <a:noFill/>
            </a:ln>
            <a:effectLst>
              <a:outerShdw blurRad="50800" dist="38100" dir="2700000" algn="tl" rotWithShape="0">
                <a:prstClr val="black">
                  <a:alpha val="40000"/>
                </a:prstClr>
              </a:outerShdw>
            </a:effectLst>
          </p:spPr>
          <p:txBody>
            <a:bodyPr wrap="square" rtlCol="0">
              <a:spAutoFit/>
            </a:bodyPr>
            <a:lstStyle/>
            <a:p>
              <a:pPr algn="ctr"/>
              <a:r>
                <a:rPr lang="en-GB" sz="1600" dirty="0">
                  <a:latin typeface="Arial" panose="020B0604020202020204" pitchFamily="34" charset="0"/>
                  <a:cs typeface="Arial" panose="020B0604020202020204" pitchFamily="34" charset="0"/>
                </a:rPr>
                <a:t>Founder lines</a:t>
              </a:r>
              <a:endParaRPr lang="en-GB" sz="1600" baseline="-25000" dirty="0">
                <a:latin typeface="Arial" panose="020B0604020202020204" pitchFamily="34" charset="0"/>
                <a:cs typeface="Arial" panose="020B0604020202020204" pitchFamily="34" charset="0"/>
              </a:endParaRPr>
            </a:p>
          </p:txBody>
        </p:sp>
        <p:sp>
          <p:nvSpPr>
            <p:cNvPr id="285" name="TextBox 284"/>
            <p:cNvSpPr txBox="1"/>
            <p:nvPr/>
          </p:nvSpPr>
          <p:spPr>
            <a:xfrm>
              <a:off x="4330260" y="2365743"/>
              <a:ext cx="1564307" cy="338554"/>
            </a:xfrm>
            <a:prstGeom prst="rect">
              <a:avLst/>
            </a:prstGeom>
            <a:solidFill>
              <a:srgbClr val="FFFFFF">
                <a:alpha val="36078"/>
              </a:srgbClr>
            </a:solidFill>
            <a:ln>
              <a:noFill/>
            </a:ln>
            <a:effectLst>
              <a:outerShdw blurRad="50800" dist="38100" dir="2700000" algn="tl" rotWithShape="0">
                <a:prstClr val="black">
                  <a:alpha val="40000"/>
                </a:prstClr>
              </a:outerShdw>
            </a:effectLst>
          </p:spPr>
          <p:txBody>
            <a:bodyPr wrap="square" rtlCol="0">
              <a:spAutoFit/>
            </a:bodyPr>
            <a:lstStyle/>
            <a:p>
              <a:pPr algn="ctr"/>
              <a:r>
                <a:rPr lang="en-GB" sz="1600" dirty="0">
                  <a:latin typeface="Arial" panose="020B0604020202020204" pitchFamily="34" charset="0"/>
                  <a:cs typeface="Arial" panose="020B0604020202020204" pitchFamily="34" charset="0"/>
                </a:rPr>
                <a:t>Founder lines</a:t>
              </a:r>
              <a:endParaRPr lang="en-GB" sz="1600" baseline="-25000" dirty="0">
                <a:latin typeface="Arial" panose="020B0604020202020204" pitchFamily="34" charset="0"/>
                <a:cs typeface="Arial" panose="020B0604020202020204" pitchFamily="34" charset="0"/>
              </a:endParaRPr>
            </a:p>
          </p:txBody>
        </p:sp>
        <p:sp>
          <p:nvSpPr>
            <p:cNvPr id="287" name="TextBox 286"/>
            <p:cNvSpPr txBox="1"/>
            <p:nvPr/>
          </p:nvSpPr>
          <p:spPr>
            <a:xfrm>
              <a:off x="1645920" y="3608221"/>
              <a:ext cx="455874" cy="33855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F</a:t>
              </a:r>
              <a:r>
                <a:rPr lang="en-GB" sz="1600" baseline="-25000" dirty="0">
                  <a:latin typeface="Arial" panose="020B0604020202020204" pitchFamily="34" charset="0"/>
                  <a:cs typeface="Arial" panose="020B0604020202020204" pitchFamily="34" charset="0"/>
                </a:rPr>
                <a:t>1</a:t>
              </a:r>
            </a:p>
          </p:txBody>
        </p:sp>
        <p:sp>
          <p:nvSpPr>
            <p:cNvPr id="288" name="TextBox 287"/>
            <p:cNvSpPr txBox="1"/>
            <p:nvPr/>
          </p:nvSpPr>
          <p:spPr>
            <a:xfrm>
              <a:off x="3911951" y="4167791"/>
              <a:ext cx="455874" cy="33855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F</a:t>
              </a:r>
              <a:r>
                <a:rPr lang="en-GB" sz="1600" baseline="-25000" dirty="0">
                  <a:latin typeface="Arial" panose="020B0604020202020204" pitchFamily="34" charset="0"/>
                  <a:cs typeface="Arial" panose="020B0604020202020204" pitchFamily="34" charset="0"/>
                </a:rPr>
                <a:t>1</a:t>
              </a:r>
            </a:p>
          </p:txBody>
        </p:sp>
        <p:sp>
          <p:nvSpPr>
            <p:cNvPr id="289" name="TextBox 288"/>
            <p:cNvSpPr txBox="1"/>
            <p:nvPr/>
          </p:nvSpPr>
          <p:spPr>
            <a:xfrm>
              <a:off x="3766044" y="5738248"/>
              <a:ext cx="673310" cy="33855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NAM</a:t>
              </a:r>
              <a:endParaRPr lang="en-GB" sz="1600" baseline="-25000" dirty="0">
                <a:latin typeface="Arial" panose="020B0604020202020204" pitchFamily="34" charset="0"/>
                <a:cs typeface="Arial" panose="020B0604020202020204" pitchFamily="34" charset="0"/>
              </a:endParaRPr>
            </a:p>
          </p:txBody>
        </p:sp>
        <p:sp>
          <p:nvSpPr>
            <p:cNvPr id="295" name="TextBox 294"/>
            <p:cNvSpPr txBox="1"/>
            <p:nvPr/>
          </p:nvSpPr>
          <p:spPr>
            <a:xfrm>
              <a:off x="4181341" y="3193005"/>
              <a:ext cx="935365" cy="523220"/>
            </a:xfrm>
            <a:prstGeom prst="rect">
              <a:avLst/>
            </a:prstGeom>
            <a:solidFill>
              <a:schemeClr val="bg1"/>
            </a:solidFill>
            <a:ln w="28575">
              <a:solidFill>
                <a:srgbClr val="0070C0"/>
              </a:solidFill>
            </a:ln>
            <a:effectLst>
              <a:outerShdw blurRad="50800" dist="38100" dir="2700000" algn="tl" rotWithShape="0">
                <a:prstClr val="black">
                  <a:alpha val="40000"/>
                </a:prstClr>
              </a:outerShdw>
            </a:effectLst>
          </p:spPr>
          <p:txBody>
            <a:bodyPr wrap="square" rtlCol="0">
              <a:spAutoFit/>
            </a:bodyPr>
            <a:lstStyle/>
            <a:p>
              <a:pPr algn="r"/>
              <a:r>
                <a:rPr lang="en-GB" sz="1400" dirty="0">
                  <a:latin typeface="Arial" panose="020B0604020202020204" pitchFamily="34" charset="0"/>
                  <a:cs typeface="Arial" panose="020B0604020202020204" pitchFamily="34" charset="0"/>
                </a:rPr>
                <a:t>Common</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parent</a:t>
              </a:r>
              <a:endParaRPr lang="en-GB" sz="1400" baseline="-25000" dirty="0">
                <a:latin typeface="Arial" panose="020B0604020202020204" pitchFamily="34" charset="0"/>
                <a:cs typeface="Arial" panose="020B0604020202020204" pitchFamily="34" charset="0"/>
              </a:endParaRPr>
            </a:p>
          </p:txBody>
        </p:sp>
        <p:sp>
          <p:nvSpPr>
            <p:cNvPr id="296" name="TextBox 295"/>
            <p:cNvSpPr txBox="1"/>
            <p:nvPr/>
          </p:nvSpPr>
          <p:spPr>
            <a:xfrm>
              <a:off x="6616260" y="3715558"/>
              <a:ext cx="1564307" cy="338554"/>
            </a:xfrm>
            <a:prstGeom prst="rect">
              <a:avLst/>
            </a:prstGeom>
            <a:solidFill>
              <a:srgbClr val="FFFFFF">
                <a:alpha val="36078"/>
              </a:srgbClr>
            </a:solidFill>
            <a:ln>
              <a:noFill/>
            </a:ln>
            <a:effectLst>
              <a:outerShdw blurRad="50800" dist="38100" dir="2700000" algn="tl" rotWithShape="0">
                <a:prstClr val="black">
                  <a:alpha val="40000"/>
                </a:prstClr>
              </a:outerShdw>
            </a:effectLst>
          </p:spPr>
          <p:txBody>
            <a:bodyPr wrap="square" rtlCol="0">
              <a:spAutoFit/>
            </a:bodyPr>
            <a:lstStyle/>
            <a:p>
              <a:pPr algn="ctr"/>
              <a:r>
                <a:rPr lang="en-GB" sz="1600" dirty="0">
                  <a:latin typeface="Arial" panose="020B0604020202020204" pitchFamily="34" charset="0"/>
                  <a:cs typeface="Arial" panose="020B0604020202020204" pitchFamily="34" charset="0"/>
                </a:rPr>
                <a:t>Founder lines</a:t>
              </a:r>
              <a:endParaRPr lang="en-GB" sz="1600" baseline="-250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8648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17000"/>
                    </a14:imgEffect>
                  </a14:imgLayer>
                </a14:imgProps>
              </a:ext>
            </a:extLst>
          </a:blip>
          <a:stretch>
            <a:fillRect/>
          </a:stretch>
        </p:blipFill>
        <p:spPr>
          <a:xfrm>
            <a:off x="51617" y="53272"/>
            <a:ext cx="3227925" cy="3240000"/>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4700"/>
                    </a14:imgEffect>
                    <a14:imgEffect>
                      <a14:brightnessContrast contrast="18000"/>
                    </a14:imgEffect>
                  </a14:imgLayer>
                </a14:imgProps>
              </a:ext>
              <a:ext uri="{28A0092B-C50C-407E-A947-70E740481C1C}">
                <a14:useLocalDpi xmlns:a14="http://schemas.microsoft.com/office/drawing/2010/main" val="0"/>
              </a:ext>
            </a:extLst>
          </a:blip>
          <a:stretch>
            <a:fillRect/>
          </a:stretch>
        </p:blipFill>
        <p:spPr>
          <a:xfrm rot="5400000">
            <a:off x="29576" y="3476133"/>
            <a:ext cx="3298565" cy="3240000"/>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3391436" y="97159"/>
            <a:ext cx="8749049"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Freezing susceptible and freezing tolerant faba bean </a:t>
            </a:r>
            <a:r>
              <a:rPr lang="en-GB" sz="2400" dirty="0" err="1">
                <a:latin typeface="Arial" panose="020B0604020202020204" pitchFamily="34" charset="0"/>
                <a:cs typeface="Arial" panose="020B0604020202020204" pitchFamily="34" charset="0"/>
              </a:rPr>
              <a:t>geno</a:t>
            </a:r>
            <a:r>
              <a:rPr lang="en-GB" sz="2400" dirty="0">
                <a:latin typeface="Arial" panose="020B0604020202020204" pitchFamily="34" charset="0"/>
                <a:cs typeface="Arial" panose="020B0604020202020204" pitchFamily="34" charset="0"/>
              </a:rPr>
              <a:t>-types showing correspondingly harsh and minimum symptoms after an artificial freezing test (e.g. Arbaoui et al., 2008. Field Crops Research 106, 60-67) </a:t>
            </a:r>
          </a:p>
        </p:txBody>
      </p:sp>
      <p:sp>
        <p:nvSpPr>
          <p:cNvPr id="6" name="TextBox 5"/>
          <p:cNvSpPr txBox="1"/>
          <p:nvPr/>
        </p:nvSpPr>
        <p:spPr>
          <a:xfrm>
            <a:off x="1908221" y="1506759"/>
            <a:ext cx="1026017" cy="369332"/>
          </a:xfrm>
          <a:prstGeom prst="rect">
            <a:avLst/>
          </a:prstGeom>
          <a:solidFill>
            <a:schemeClr val="bg1"/>
          </a:solidFill>
          <a:ln w="28575">
            <a:solidFill>
              <a:schemeClr val="tx1"/>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Tolerant</a:t>
            </a:r>
          </a:p>
        </p:txBody>
      </p:sp>
      <p:grpSp>
        <p:nvGrpSpPr>
          <p:cNvPr id="12" name="Group 11"/>
          <p:cNvGrpSpPr/>
          <p:nvPr/>
        </p:nvGrpSpPr>
        <p:grpSpPr>
          <a:xfrm>
            <a:off x="1298618" y="105176"/>
            <a:ext cx="1921100" cy="3037269"/>
            <a:chOff x="1298618" y="105176"/>
            <a:chExt cx="1921100" cy="3037269"/>
          </a:xfrm>
        </p:grpSpPr>
        <p:sp>
          <p:nvSpPr>
            <p:cNvPr id="8" name="Freeform 7"/>
            <p:cNvSpPr/>
            <p:nvPr/>
          </p:nvSpPr>
          <p:spPr>
            <a:xfrm>
              <a:off x="3129566" y="154546"/>
              <a:ext cx="0" cy="0"/>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a:off x="1326524" y="133082"/>
              <a:ext cx="1893194" cy="3009363"/>
            </a:xfrm>
            <a:custGeom>
              <a:avLst/>
              <a:gdLst>
                <a:gd name="connsiteX0" fmla="*/ 176011 w 1893194"/>
                <a:gd name="connsiteY0" fmla="*/ 141667 h 3009363"/>
                <a:gd name="connsiteX1" fmla="*/ 0 w 1893194"/>
                <a:gd name="connsiteY1" fmla="*/ 1425262 h 3009363"/>
                <a:gd name="connsiteX2" fmla="*/ 669701 w 1893194"/>
                <a:gd name="connsiteY2" fmla="*/ 3009363 h 3009363"/>
                <a:gd name="connsiteX3" fmla="*/ 1824507 w 1893194"/>
                <a:gd name="connsiteY3" fmla="*/ 2979312 h 3009363"/>
                <a:gd name="connsiteX4" fmla="*/ 1893194 w 1893194"/>
                <a:gd name="connsiteY4" fmla="*/ 1858850 h 3009363"/>
                <a:gd name="connsiteX5" fmla="*/ 1828800 w 1893194"/>
                <a:gd name="connsiteY5" fmla="*/ 8586 h 3009363"/>
                <a:gd name="connsiteX6" fmla="*/ 420710 w 1893194"/>
                <a:gd name="connsiteY6" fmla="*/ 0 h 3009363"/>
                <a:gd name="connsiteX7" fmla="*/ 176011 w 1893194"/>
                <a:gd name="connsiteY7" fmla="*/ 141667 h 300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3194" h="3009363">
                  <a:moveTo>
                    <a:pt x="176011" y="141667"/>
                  </a:moveTo>
                  <a:lnTo>
                    <a:pt x="0" y="1425262"/>
                  </a:lnTo>
                  <a:lnTo>
                    <a:pt x="669701" y="3009363"/>
                  </a:lnTo>
                  <a:lnTo>
                    <a:pt x="1824507" y="2979312"/>
                  </a:lnTo>
                  <a:lnTo>
                    <a:pt x="1893194" y="1858850"/>
                  </a:lnTo>
                  <a:lnTo>
                    <a:pt x="1828800" y="8586"/>
                  </a:lnTo>
                  <a:lnTo>
                    <a:pt x="420710" y="0"/>
                  </a:lnTo>
                  <a:lnTo>
                    <a:pt x="176011" y="141667"/>
                  </a:lnTo>
                  <a:close/>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1298618" y="105176"/>
              <a:ext cx="1893194" cy="3009363"/>
            </a:xfrm>
            <a:custGeom>
              <a:avLst/>
              <a:gdLst>
                <a:gd name="connsiteX0" fmla="*/ 176011 w 1893194"/>
                <a:gd name="connsiteY0" fmla="*/ 141667 h 3009363"/>
                <a:gd name="connsiteX1" fmla="*/ 0 w 1893194"/>
                <a:gd name="connsiteY1" fmla="*/ 1425262 h 3009363"/>
                <a:gd name="connsiteX2" fmla="*/ 669701 w 1893194"/>
                <a:gd name="connsiteY2" fmla="*/ 3009363 h 3009363"/>
                <a:gd name="connsiteX3" fmla="*/ 1824507 w 1893194"/>
                <a:gd name="connsiteY3" fmla="*/ 2979312 h 3009363"/>
                <a:gd name="connsiteX4" fmla="*/ 1893194 w 1893194"/>
                <a:gd name="connsiteY4" fmla="*/ 1858850 h 3009363"/>
                <a:gd name="connsiteX5" fmla="*/ 1828800 w 1893194"/>
                <a:gd name="connsiteY5" fmla="*/ 8586 h 3009363"/>
                <a:gd name="connsiteX6" fmla="*/ 420710 w 1893194"/>
                <a:gd name="connsiteY6" fmla="*/ 0 h 3009363"/>
                <a:gd name="connsiteX7" fmla="*/ 176011 w 1893194"/>
                <a:gd name="connsiteY7" fmla="*/ 141667 h 300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3194" h="3009363">
                  <a:moveTo>
                    <a:pt x="176011" y="141667"/>
                  </a:moveTo>
                  <a:lnTo>
                    <a:pt x="0" y="1425262"/>
                  </a:lnTo>
                  <a:lnTo>
                    <a:pt x="669701" y="3009363"/>
                  </a:lnTo>
                  <a:lnTo>
                    <a:pt x="1824507" y="2979312"/>
                  </a:lnTo>
                  <a:lnTo>
                    <a:pt x="1893194" y="1858850"/>
                  </a:lnTo>
                  <a:lnTo>
                    <a:pt x="1828800" y="8586"/>
                  </a:lnTo>
                  <a:lnTo>
                    <a:pt x="420710" y="0"/>
                  </a:lnTo>
                  <a:lnTo>
                    <a:pt x="176011" y="141667"/>
                  </a:lnTo>
                  <a:close/>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p:cNvGrpSpPr/>
          <p:nvPr/>
        </p:nvGrpSpPr>
        <p:grpSpPr>
          <a:xfrm>
            <a:off x="1307207" y="3530958"/>
            <a:ext cx="2019836" cy="3097369"/>
            <a:chOff x="1307207" y="3530958"/>
            <a:chExt cx="2019836" cy="3097369"/>
          </a:xfrm>
        </p:grpSpPr>
        <p:sp>
          <p:nvSpPr>
            <p:cNvPr id="14" name="Freeform 13"/>
            <p:cNvSpPr/>
            <p:nvPr/>
          </p:nvSpPr>
          <p:spPr>
            <a:xfrm>
              <a:off x="2985752" y="3530958"/>
              <a:ext cx="0" cy="0"/>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14"/>
            <p:cNvSpPr/>
            <p:nvPr/>
          </p:nvSpPr>
          <p:spPr>
            <a:xfrm>
              <a:off x="1307207" y="3565304"/>
              <a:ext cx="1979054" cy="3026534"/>
            </a:xfrm>
            <a:custGeom>
              <a:avLst/>
              <a:gdLst>
                <a:gd name="connsiteX0" fmla="*/ 176011 w 1893194"/>
                <a:gd name="connsiteY0" fmla="*/ 141667 h 3009363"/>
                <a:gd name="connsiteX1" fmla="*/ 0 w 1893194"/>
                <a:gd name="connsiteY1" fmla="*/ 1425262 h 3009363"/>
                <a:gd name="connsiteX2" fmla="*/ 669701 w 1893194"/>
                <a:gd name="connsiteY2" fmla="*/ 3009363 h 3009363"/>
                <a:gd name="connsiteX3" fmla="*/ 1824507 w 1893194"/>
                <a:gd name="connsiteY3" fmla="*/ 2979312 h 3009363"/>
                <a:gd name="connsiteX4" fmla="*/ 1893194 w 1893194"/>
                <a:gd name="connsiteY4" fmla="*/ 1858850 h 3009363"/>
                <a:gd name="connsiteX5" fmla="*/ 1828800 w 1893194"/>
                <a:gd name="connsiteY5" fmla="*/ 8586 h 3009363"/>
                <a:gd name="connsiteX6" fmla="*/ 420710 w 1893194"/>
                <a:gd name="connsiteY6" fmla="*/ 0 h 3009363"/>
                <a:gd name="connsiteX7" fmla="*/ 176011 w 1893194"/>
                <a:gd name="connsiteY7" fmla="*/ 141667 h 3009363"/>
                <a:gd name="connsiteX0" fmla="*/ 176011 w 1893194"/>
                <a:gd name="connsiteY0" fmla="*/ 141667 h 3082343"/>
                <a:gd name="connsiteX1" fmla="*/ 0 w 1893194"/>
                <a:gd name="connsiteY1" fmla="*/ 1425262 h 3082343"/>
                <a:gd name="connsiteX2" fmla="*/ 1176270 w 1893194"/>
                <a:gd name="connsiteY2" fmla="*/ 3082343 h 3082343"/>
                <a:gd name="connsiteX3" fmla="*/ 1824507 w 1893194"/>
                <a:gd name="connsiteY3" fmla="*/ 2979312 h 3082343"/>
                <a:gd name="connsiteX4" fmla="*/ 1893194 w 1893194"/>
                <a:gd name="connsiteY4" fmla="*/ 1858850 h 3082343"/>
                <a:gd name="connsiteX5" fmla="*/ 1828800 w 1893194"/>
                <a:gd name="connsiteY5" fmla="*/ 8586 h 3082343"/>
                <a:gd name="connsiteX6" fmla="*/ 420710 w 1893194"/>
                <a:gd name="connsiteY6" fmla="*/ 0 h 3082343"/>
                <a:gd name="connsiteX7" fmla="*/ 176011 w 1893194"/>
                <a:gd name="connsiteY7" fmla="*/ 141667 h 3082343"/>
                <a:gd name="connsiteX0" fmla="*/ 0 w 1717183"/>
                <a:gd name="connsiteY0" fmla="*/ 141667 h 3082343"/>
                <a:gd name="connsiteX1" fmla="*/ 493691 w 1717183"/>
                <a:gd name="connsiteY1" fmla="*/ 1386626 h 3082343"/>
                <a:gd name="connsiteX2" fmla="*/ 1000259 w 1717183"/>
                <a:gd name="connsiteY2" fmla="*/ 3082343 h 3082343"/>
                <a:gd name="connsiteX3" fmla="*/ 1648496 w 1717183"/>
                <a:gd name="connsiteY3" fmla="*/ 2979312 h 3082343"/>
                <a:gd name="connsiteX4" fmla="*/ 1717183 w 1717183"/>
                <a:gd name="connsiteY4" fmla="*/ 1858850 h 3082343"/>
                <a:gd name="connsiteX5" fmla="*/ 1652789 w 1717183"/>
                <a:gd name="connsiteY5" fmla="*/ 8586 h 3082343"/>
                <a:gd name="connsiteX6" fmla="*/ 244699 w 1717183"/>
                <a:gd name="connsiteY6" fmla="*/ 0 h 3082343"/>
                <a:gd name="connsiteX7" fmla="*/ 0 w 1717183"/>
                <a:gd name="connsiteY7" fmla="*/ 141667 h 3082343"/>
                <a:gd name="connsiteX0" fmla="*/ 0 w 1717183"/>
                <a:gd name="connsiteY0" fmla="*/ 141667 h 3082343"/>
                <a:gd name="connsiteX1" fmla="*/ 493691 w 1717183"/>
                <a:gd name="connsiteY1" fmla="*/ 1386626 h 3082343"/>
                <a:gd name="connsiteX2" fmla="*/ 1000259 w 1717183"/>
                <a:gd name="connsiteY2" fmla="*/ 3082343 h 3082343"/>
                <a:gd name="connsiteX3" fmla="*/ 1648496 w 1717183"/>
                <a:gd name="connsiteY3" fmla="*/ 2979312 h 3082343"/>
                <a:gd name="connsiteX4" fmla="*/ 1717183 w 1717183"/>
                <a:gd name="connsiteY4" fmla="*/ 1858850 h 3082343"/>
                <a:gd name="connsiteX5" fmla="*/ 1652789 w 1717183"/>
                <a:gd name="connsiteY5" fmla="*/ 8586 h 3082343"/>
                <a:gd name="connsiteX6" fmla="*/ 244699 w 1717183"/>
                <a:gd name="connsiteY6" fmla="*/ 0 h 3082343"/>
                <a:gd name="connsiteX7" fmla="*/ 0 w 1717183"/>
                <a:gd name="connsiteY7" fmla="*/ 141667 h 3082343"/>
                <a:gd name="connsiteX0" fmla="*/ 64394 w 1781577"/>
                <a:gd name="connsiteY0" fmla="*/ 141667 h 3082343"/>
                <a:gd name="connsiteX1" fmla="*/ 0 w 1781577"/>
                <a:gd name="connsiteY1" fmla="*/ 948744 h 3082343"/>
                <a:gd name="connsiteX2" fmla="*/ 1064653 w 1781577"/>
                <a:gd name="connsiteY2" fmla="*/ 3082343 h 3082343"/>
                <a:gd name="connsiteX3" fmla="*/ 1712890 w 1781577"/>
                <a:gd name="connsiteY3" fmla="*/ 2979312 h 3082343"/>
                <a:gd name="connsiteX4" fmla="*/ 1781577 w 1781577"/>
                <a:gd name="connsiteY4" fmla="*/ 1858850 h 3082343"/>
                <a:gd name="connsiteX5" fmla="*/ 1717183 w 1781577"/>
                <a:gd name="connsiteY5" fmla="*/ 8586 h 3082343"/>
                <a:gd name="connsiteX6" fmla="*/ 309093 w 1781577"/>
                <a:gd name="connsiteY6" fmla="*/ 0 h 3082343"/>
                <a:gd name="connsiteX7" fmla="*/ 64394 w 1781577"/>
                <a:gd name="connsiteY7" fmla="*/ 141667 h 3082343"/>
                <a:gd name="connsiteX0" fmla="*/ 0 w 1717183"/>
                <a:gd name="connsiteY0" fmla="*/ 141667 h 3082343"/>
                <a:gd name="connsiteX1" fmla="*/ 1000259 w 1717183"/>
                <a:gd name="connsiteY1" fmla="*/ 3082343 h 3082343"/>
                <a:gd name="connsiteX2" fmla="*/ 1648496 w 1717183"/>
                <a:gd name="connsiteY2" fmla="*/ 2979312 h 3082343"/>
                <a:gd name="connsiteX3" fmla="*/ 1717183 w 1717183"/>
                <a:gd name="connsiteY3" fmla="*/ 1858850 h 3082343"/>
                <a:gd name="connsiteX4" fmla="*/ 1652789 w 1717183"/>
                <a:gd name="connsiteY4" fmla="*/ 8586 h 3082343"/>
                <a:gd name="connsiteX5" fmla="*/ 244699 w 1717183"/>
                <a:gd name="connsiteY5" fmla="*/ 0 h 3082343"/>
                <a:gd name="connsiteX6" fmla="*/ 0 w 1717183"/>
                <a:gd name="connsiteY6" fmla="*/ 141667 h 3082343"/>
                <a:gd name="connsiteX0" fmla="*/ 0 w 1687132"/>
                <a:gd name="connsiteY0" fmla="*/ 807076 h 3082343"/>
                <a:gd name="connsiteX1" fmla="*/ 970208 w 1687132"/>
                <a:gd name="connsiteY1" fmla="*/ 3082343 h 3082343"/>
                <a:gd name="connsiteX2" fmla="*/ 1618445 w 1687132"/>
                <a:gd name="connsiteY2" fmla="*/ 2979312 h 3082343"/>
                <a:gd name="connsiteX3" fmla="*/ 1687132 w 1687132"/>
                <a:gd name="connsiteY3" fmla="*/ 1858850 h 3082343"/>
                <a:gd name="connsiteX4" fmla="*/ 1622738 w 1687132"/>
                <a:gd name="connsiteY4" fmla="*/ 8586 h 3082343"/>
                <a:gd name="connsiteX5" fmla="*/ 214648 w 1687132"/>
                <a:gd name="connsiteY5" fmla="*/ 0 h 3082343"/>
                <a:gd name="connsiteX6" fmla="*/ 0 w 1687132"/>
                <a:gd name="connsiteY6" fmla="*/ 807076 h 3082343"/>
                <a:gd name="connsiteX0" fmla="*/ 81566 w 1768698"/>
                <a:gd name="connsiteY0" fmla="*/ 798490 h 3073757"/>
                <a:gd name="connsiteX1" fmla="*/ 1051774 w 1768698"/>
                <a:gd name="connsiteY1" fmla="*/ 3073757 h 3073757"/>
                <a:gd name="connsiteX2" fmla="*/ 1700011 w 1768698"/>
                <a:gd name="connsiteY2" fmla="*/ 2970726 h 3073757"/>
                <a:gd name="connsiteX3" fmla="*/ 1768698 w 1768698"/>
                <a:gd name="connsiteY3" fmla="*/ 1850264 h 3073757"/>
                <a:gd name="connsiteX4" fmla="*/ 1704304 w 1768698"/>
                <a:gd name="connsiteY4" fmla="*/ 0 h 3073757"/>
                <a:gd name="connsiteX5" fmla="*/ 0 w 1768698"/>
                <a:gd name="connsiteY5" fmla="*/ 47223 h 3073757"/>
                <a:gd name="connsiteX6" fmla="*/ 81566 w 1768698"/>
                <a:gd name="connsiteY6" fmla="*/ 798490 h 3073757"/>
                <a:gd name="connsiteX0" fmla="*/ 81566 w 1979054"/>
                <a:gd name="connsiteY0" fmla="*/ 751267 h 3026534"/>
                <a:gd name="connsiteX1" fmla="*/ 1051774 w 1979054"/>
                <a:gd name="connsiteY1" fmla="*/ 3026534 h 3026534"/>
                <a:gd name="connsiteX2" fmla="*/ 1700011 w 1979054"/>
                <a:gd name="connsiteY2" fmla="*/ 2923503 h 3026534"/>
                <a:gd name="connsiteX3" fmla="*/ 1768698 w 1979054"/>
                <a:gd name="connsiteY3" fmla="*/ 1803041 h 3026534"/>
                <a:gd name="connsiteX4" fmla="*/ 1979054 w 1979054"/>
                <a:gd name="connsiteY4" fmla="*/ 321972 h 3026534"/>
                <a:gd name="connsiteX5" fmla="*/ 0 w 1979054"/>
                <a:gd name="connsiteY5" fmla="*/ 0 h 3026534"/>
                <a:gd name="connsiteX6" fmla="*/ 81566 w 1979054"/>
                <a:gd name="connsiteY6" fmla="*/ 751267 h 3026534"/>
                <a:gd name="connsiteX0" fmla="*/ 81566 w 1979054"/>
                <a:gd name="connsiteY0" fmla="*/ 751267 h 3026534"/>
                <a:gd name="connsiteX1" fmla="*/ 1051774 w 1979054"/>
                <a:gd name="connsiteY1" fmla="*/ 3026534 h 3026534"/>
                <a:gd name="connsiteX2" fmla="*/ 1700011 w 1979054"/>
                <a:gd name="connsiteY2" fmla="*/ 2923503 h 3026534"/>
                <a:gd name="connsiteX3" fmla="*/ 1961881 w 1979054"/>
                <a:gd name="connsiteY3" fmla="*/ 1785869 h 3026534"/>
                <a:gd name="connsiteX4" fmla="*/ 1979054 w 1979054"/>
                <a:gd name="connsiteY4" fmla="*/ 321972 h 3026534"/>
                <a:gd name="connsiteX5" fmla="*/ 0 w 1979054"/>
                <a:gd name="connsiteY5" fmla="*/ 0 h 3026534"/>
                <a:gd name="connsiteX6" fmla="*/ 81566 w 1979054"/>
                <a:gd name="connsiteY6" fmla="*/ 751267 h 3026534"/>
                <a:gd name="connsiteX0" fmla="*/ 81566 w 1979054"/>
                <a:gd name="connsiteY0" fmla="*/ 751267 h 3026534"/>
                <a:gd name="connsiteX1" fmla="*/ 1051774 w 1979054"/>
                <a:gd name="connsiteY1" fmla="*/ 3026534 h 3026534"/>
                <a:gd name="connsiteX2" fmla="*/ 1957588 w 1979054"/>
                <a:gd name="connsiteY2" fmla="*/ 2927796 h 3026534"/>
                <a:gd name="connsiteX3" fmla="*/ 1961881 w 1979054"/>
                <a:gd name="connsiteY3" fmla="*/ 1785869 h 3026534"/>
                <a:gd name="connsiteX4" fmla="*/ 1979054 w 1979054"/>
                <a:gd name="connsiteY4" fmla="*/ 321972 h 3026534"/>
                <a:gd name="connsiteX5" fmla="*/ 0 w 1979054"/>
                <a:gd name="connsiteY5" fmla="*/ 0 h 3026534"/>
                <a:gd name="connsiteX6" fmla="*/ 81566 w 1979054"/>
                <a:gd name="connsiteY6" fmla="*/ 751267 h 3026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9054" h="3026534">
                  <a:moveTo>
                    <a:pt x="81566" y="751267"/>
                  </a:moveTo>
                  <a:lnTo>
                    <a:pt x="1051774" y="3026534"/>
                  </a:lnTo>
                  <a:lnTo>
                    <a:pt x="1957588" y="2927796"/>
                  </a:lnTo>
                  <a:lnTo>
                    <a:pt x="1961881" y="1785869"/>
                  </a:lnTo>
                  <a:lnTo>
                    <a:pt x="1979054" y="321972"/>
                  </a:lnTo>
                  <a:lnTo>
                    <a:pt x="0" y="0"/>
                  </a:lnTo>
                  <a:lnTo>
                    <a:pt x="81566" y="751267"/>
                  </a:lnTo>
                  <a:close/>
                </a:path>
              </a:pathLst>
            </a:custGeom>
            <a:no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p:cNvSpPr/>
            <p:nvPr/>
          </p:nvSpPr>
          <p:spPr>
            <a:xfrm>
              <a:off x="1347989" y="3601793"/>
              <a:ext cx="1979054" cy="3026534"/>
            </a:xfrm>
            <a:custGeom>
              <a:avLst/>
              <a:gdLst>
                <a:gd name="connsiteX0" fmla="*/ 176011 w 1893194"/>
                <a:gd name="connsiteY0" fmla="*/ 141667 h 3009363"/>
                <a:gd name="connsiteX1" fmla="*/ 0 w 1893194"/>
                <a:gd name="connsiteY1" fmla="*/ 1425262 h 3009363"/>
                <a:gd name="connsiteX2" fmla="*/ 669701 w 1893194"/>
                <a:gd name="connsiteY2" fmla="*/ 3009363 h 3009363"/>
                <a:gd name="connsiteX3" fmla="*/ 1824507 w 1893194"/>
                <a:gd name="connsiteY3" fmla="*/ 2979312 h 3009363"/>
                <a:gd name="connsiteX4" fmla="*/ 1893194 w 1893194"/>
                <a:gd name="connsiteY4" fmla="*/ 1858850 h 3009363"/>
                <a:gd name="connsiteX5" fmla="*/ 1828800 w 1893194"/>
                <a:gd name="connsiteY5" fmla="*/ 8586 h 3009363"/>
                <a:gd name="connsiteX6" fmla="*/ 420710 w 1893194"/>
                <a:gd name="connsiteY6" fmla="*/ 0 h 3009363"/>
                <a:gd name="connsiteX7" fmla="*/ 176011 w 1893194"/>
                <a:gd name="connsiteY7" fmla="*/ 141667 h 3009363"/>
                <a:gd name="connsiteX0" fmla="*/ 176011 w 1893194"/>
                <a:gd name="connsiteY0" fmla="*/ 141667 h 3082343"/>
                <a:gd name="connsiteX1" fmla="*/ 0 w 1893194"/>
                <a:gd name="connsiteY1" fmla="*/ 1425262 h 3082343"/>
                <a:gd name="connsiteX2" fmla="*/ 1176270 w 1893194"/>
                <a:gd name="connsiteY2" fmla="*/ 3082343 h 3082343"/>
                <a:gd name="connsiteX3" fmla="*/ 1824507 w 1893194"/>
                <a:gd name="connsiteY3" fmla="*/ 2979312 h 3082343"/>
                <a:gd name="connsiteX4" fmla="*/ 1893194 w 1893194"/>
                <a:gd name="connsiteY4" fmla="*/ 1858850 h 3082343"/>
                <a:gd name="connsiteX5" fmla="*/ 1828800 w 1893194"/>
                <a:gd name="connsiteY5" fmla="*/ 8586 h 3082343"/>
                <a:gd name="connsiteX6" fmla="*/ 420710 w 1893194"/>
                <a:gd name="connsiteY6" fmla="*/ 0 h 3082343"/>
                <a:gd name="connsiteX7" fmla="*/ 176011 w 1893194"/>
                <a:gd name="connsiteY7" fmla="*/ 141667 h 3082343"/>
                <a:gd name="connsiteX0" fmla="*/ 0 w 1717183"/>
                <a:gd name="connsiteY0" fmla="*/ 141667 h 3082343"/>
                <a:gd name="connsiteX1" fmla="*/ 493691 w 1717183"/>
                <a:gd name="connsiteY1" fmla="*/ 1386626 h 3082343"/>
                <a:gd name="connsiteX2" fmla="*/ 1000259 w 1717183"/>
                <a:gd name="connsiteY2" fmla="*/ 3082343 h 3082343"/>
                <a:gd name="connsiteX3" fmla="*/ 1648496 w 1717183"/>
                <a:gd name="connsiteY3" fmla="*/ 2979312 h 3082343"/>
                <a:gd name="connsiteX4" fmla="*/ 1717183 w 1717183"/>
                <a:gd name="connsiteY4" fmla="*/ 1858850 h 3082343"/>
                <a:gd name="connsiteX5" fmla="*/ 1652789 w 1717183"/>
                <a:gd name="connsiteY5" fmla="*/ 8586 h 3082343"/>
                <a:gd name="connsiteX6" fmla="*/ 244699 w 1717183"/>
                <a:gd name="connsiteY6" fmla="*/ 0 h 3082343"/>
                <a:gd name="connsiteX7" fmla="*/ 0 w 1717183"/>
                <a:gd name="connsiteY7" fmla="*/ 141667 h 3082343"/>
                <a:gd name="connsiteX0" fmla="*/ 0 w 1717183"/>
                <a:gd name="connsiteY0" fmla="*/ 141667 h 3082343"/>
                <a:gd name="connsiteX1" fmla="*/ 493691 w 1717183"/>
                <a:gd name="connsiteY1" fmla="*/ 1386626 h 3082343"/>
                <a:gd name="connsiteX2" fmla="*/ 1000259 w 1717183"/>
                <a:gd name="connsiteY2" fmla="*/ 3082343 h 3082343"/>
                <a:gd name="connsiteX3" fmla="*/ 1648496 w 1717183"/>
                <a:gd name="connsiteY3" fmla="*/ 2979312 h 3082343"/>
                <a:gd name="connsiteX4" fmla="*/ 1717183 w 1717183"/>
                <a:gd name="connsiteY4" fmla="*/ 1858850 h 3082343"/>
                <a:gd name="connsiteX5" fmla="*/ 1652789 w 1717183"/>
                <a:gd name="connsiteY5" fmla="*/ 8586 h 3082343"/>
                <a:gd name="connsiteX6" fmla="*/ 244699 w 1717183"/>
                <a:gd name="connsiteY6" fmla="*/ 0 h 3082343"/>
                <a:gd name="connsiteX7" fmla="*/ 0 w 1717183"/>
                <a:gd name="connsiteY7" fmla="*/ 141667 h 3082343"/>
                <a:gd name="connsiteX0" fmla="*/ 64394 w 1781577"/>
                <a:gd name="connsiteY0" fmla="*/ 141667 h 3082343"/>
                <a:gd name="connsiteX1" fmla="*/ 0 w 1781577"/>
                <a:gd name="connsiteY1" fmla="*/ 948744 h 3082343"/>
                <a:gd name="connsiteX2" fmla="*/ 1064653 w 1781577"/>
                <a:gd name="connsiteY2" fmla="*/ 3082343 h 3082343"/>
                <a:gd name="connsiteX3" fmla="*/ 1712890 w 1781577"/>
                <a:gd name="connsiteY3" fmla="*/ 2979312 h 3082343"/>
                <a:gd name="connsiteX4" fmla="*/ 1781577 w 1781577"/>
                <a:gd name="connsiteY4" fmla="*/ 1858850 h 3082343"/>
                <a:gd name="connsiteX5" fmla="*/ 1717183 w 1781577"/>
                <a:gd name="connsiteY5" fmla="*/ 8586 h 3082343"/>
                <a:gd name="connsiteX6" fmla="*/ 309093 w 1781577"/>
                <a:gd name="connsiteY6" fmla="*/ 0 h 3082343"/>
                <a:gd name="connsiteX7" fmla="*/ 64394 w 1781577"/>
                <a:gd name="connsiteY7" fmla="*/ 141667 h 3082343"/>
                <a:gd name="connsiteX0" fmla="*/ 0 w 1717183"/>
                <a:gd name="connsiteY0" fmla="*/ 141667 h 3082343"/>
                <a:gd name="connsiteX1" fmla="*/ 1000259 w 1717183"/>
                <a:gd name="connsiteY1" fmla="*/ 3082343 h 3082343"/>
                <a:gd name="connsiteX2" fmla="*/ 1648496 w 1717183"/>
                <a:gd name="connsiteY2" fmla="*/ 2979312 h 3082343"/>
                <a:gd name="connsiteX3" fmla="*/ 1717183 w 1717183"/>
                <a:gd name="connsiteY3" fmla="*/ 1858850 h 3082343"/>
                <a:gd name="connsiteX4" fmla="*/ 1652789 w 1717183"/>
                <a:gd name="connsiteY4" fmla="*/ 8586 h 3082343"/>
                <a:gd name="connsiteX5" fmla="*/ 244699 w 1717183"/>
                <a:gd name="connsiteY5" fmla="*/ 0 h 3082343"/>
                <a:gd name="connsiteX6" fmla="*/ 0 w 1717183"/>
                <a:gd name="connsiteY6" fmla="*/ 141667 h 3082343"/>
                <a:gd name="connsiteX0" fmla="*/ 0 w 1687132"/>
                <a:gd name="connsiteY0" fmla="*/ 807076 h 3082343"/>
                <a:gd name="connsiteX1" fmla="*/ 970208 w 1687132"/>
                <a:gd name="connsiteY1" fmla="*/ 3082343 h 3082343"/>
                <a:gd name="connsiteX2" fmla="*/ 1618445 w 1687132"/>
                <a:gd name="connsiteY2" fmla="*/ 2979312 h 3082343"/>
                <a:gd name="connsiteX3" fmla="*/ 1687132 w 1687132"/>
                <a:gd name="connsiteY3" fmla="*/ 1858850 h 3082343"/>
                <a:gd name="connsiteX4" fmla="*/ 1622738 w 1687132"/>
                <a:gd name="connsiteY4" fmla="*/ 8586 h 3082343"/>
                <a:gd name="connsiteX5" fmla="*/ 214648 w 1687132"/>
                <a:gd name="connsiteY5" fmla="*/ 0 h 3082343"/>
                <a:gd name="connsiteX6" fmla="*/ 0 w 1687132"/>
                <a:gd name="connsiteY6" fmla="*/ 807076 h 3082343"/>
                <a:gd name="connsiteX0" fmla="*/ 81566 w 1768698"/>
                <a:gd name="connsiteY0" fmla="*/ 798490 h 3073757"/>
                <a:gd name="connsiteX1" fmla="*/ 1051774 w 1768698"/>
                <a:gd name="connsiteY1" fmla="*/ 3073757 h 3073757"/>
                <a:gd name="connsiteX2" fmla="*/ 1700011 w 1768698"/>
                <a:gd name="connsiteY2" fmla="*/ 2970726 h 3073757"/>
                <a:gd name="connsiteX3" fmla="*/ 1768698 w 1768698"/>
                <a:gd name="connsiteY3" fmla="*/ 1850264 h 3073757"/>
                <a:gd name="connsiteX4" fmla="*/ 1704304 w 1768698"/>
                <a:gd name="connsiteY4" fmla="*/ 0 h 3073757"/>
                <a:gd name="connsiteX5" fmla="*/ 0 w 1768698"/>
                <a:gd name="connsiteY5" fmla="*/ 47223 h 3073757"/>
                <a:gd name="connsiteX6" fmla="*/ 81566 w 1768698"/>
                <a:gd name="connsiteY6" fmla="*/ 798490 h 3073757"/>
                <a:gd name="connsiteX0" fmla="*/ 81566 w 1979054"/>
                <a:gd name="connsiteY0" fmla="*/ 751267 h 3026534"/>
                <a:gd name="connsiteX1" fmla="*/ 1051774 w 1979054"/>
                <a:gd name="connsiteY1" fmla="*/ 3026534 h 3026534"/>
                <a:gd name="connsiteX2" fmla="*/ 1700011 w 1979054"/>
                <a:gd name="connsiteY2" fmla="*/ 2923503 h 3026534"/>
                <a:gd name="connsiteX3" fmla="*/ 1768698 w 1979054"/>
                <a:gd name="connsiteY3" fmla="*/ 1803041 h 3026534"/>
                <a:gd name="connsiteX4" fmla="*/ 1979054 w 1979054"/>
                <a:gd name="connsiteY4" fmla="*/ 321972 h 3026534"/>
                <a:gd name="connsiteX5" fmla="*/ 0 w 1979054"/>
                <a:gd name="connsiteY5" fmla="*/ 0 h 3026534"/>
                <a:gd name="connsiteX6" fmla="*/ 81566 w 1979054"/>
                <a:gd name="connsiteY6" fmla="*/ 751267 h 3026534"/>
                <a:gd name="connsiteX0" fmla="*/ 81566 w 1979054"/>
                <a:gd name="connsiteY0" fmla="*/ 751267 h 3026534"/>
                <a:gd name="connsiteX1" fmla="*/ 1051774 w 1979054"/>
                <a:gd name="connsiteY1" fmla="*/ 3026534 h 3026534"/>
                <a:gd name="connsiteX2" fmla="*/ 1700011 w 1979054"/>
                <a:gd name="connsiteY2" fmla="*/ 2923503 h 3026534"/>
                <a:gd name="connsiteX3" fmla="*/ 1961881 w 1979054"/>
                <a:gd name="connsiteY3" fmla="*/ 1785869 h 3026534"/>
                <a:gd name="connsiteX4" fmla="*/ 1979054 w 1979054"/>
                <a:gd name="connsiteY4" fmla="*/ 321972 h 3026534"/>
                <a:gd name="connsiteX5" fmla="*/ 0 w 1979054"/>
                <a:gd name="connsiteY5" fmla="*/ 0 h 3026534"/>
                <a:gd name="connsiteX6" fmla="*/ 81566 w 1979054"/>
                <a:gd name="connsiteY6" fmla="*/ 751267 h 3026534"/>
                <a:gd name="connsiteX0" fmla="*/ 81566 w 1979054"/>
                <a:gd name="connsiteY0" fmla="*/ 751267 h 3026534"/>
                <a:gd name="connsiteX1" fmla="*/ 1051774 w 1979054"/>
                <a:gd name="connsiteY1" fmla="*/ 3026534 h 3026534"/>
                <a:gd name="connsiteX2" fmla="*/ 1957588 w 1979054"/>
                <a:gd name="connsiteY2" fmla="*/ 2927796 h 3026534"/>
                <a:gd name="connsiteX3" fmla="*/ 1961881 w 1979054"/>
                <a:gd name="connsiteY3" fmla="*/ 1785869 h 3026534"/>
                <a:gd name="connsiteX4" fmla="*/ 1979054 w 1979054"/>
                <a:gd name="connsiteY4" fmla="*/ 321972 h 3026534"/>
                <a:gd name="connsiteX5" fmla="*/ 0 w 1979054"/>
                <a:gd name="connsiteY5" fmla="*/ 0 h 3026534"/>
                <a:gd name="connsiteX6" fmla="*/ 81566 w 1979054"/>
                <a:gd name="connsiteY6" fmla="*/ 751267 h 3026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9054" h="3026534">
                  <a:moveTo>
                    <a:pt x="81566" y="751267"/>
                  </a:moveTo>
                  <a:lnTo>
                    <a:pt x="1051774" y="3026534"/>
                  </a:lnTo>
                  <a:lnTo>
                    <a:pt x="1957588" y="2927796"/>
                  </a:lnTo>
                  <a:lnTo>
                    <a:pt x="1961881" y="1785869"/>
                  </a:lnTo>
                  <a:lnTo>
                    <a:pt x="1979054" y="321972"/>
                  </a:lnTo>
                  <a:lnTo>
                    <a:pt x="0" y="0"/>
                  </a:lnTo>
                  <a:lnTo>
                    <a:pt x="81566" y="751267"/>
                  </a:lnTo>
                  <a:close/>
                </a:path>
              </a:pathLst>
            </a:custGeom>
            <a:no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Freeform 18"/>
          <p:cNvSpPr/>
          <p:nvPr/>
        </p:nvSpPr>
        <p:spPr>
          <a:xfrm>
            <a:off x="60101" y="103031"/>
            <a:ext cx="1820214" cy="3176789"/>
          </a:xfrm>
          <a:custGeom>
            <a:avLst/>
            <a:gdLst>
              <a:gd name="connsiteX0" fmla="*/ 0 w 1820214"/>
              <a:gd name="connsiteY0" fmla="*/ 0 h 3176789"/>
              <a:gd name="connsiteX1" fmla="*/ 1124755 w 1820214"/>
              <a:gd name="connsiteY1" fmla="*/ 17172 h 3176789"/>
              <a:gd name="connsiteX2" fmla="*/ 1236372 w 1820214"/>
              <a:gd name="connsiteY2" fmla="*/ 515155 h 3176789"/>
              <a:gd name="connsiteX3" fmla="*/ 1275009 w 1820214"/>
              <a:gd name="connsiteY3" fmla="*/ 1416676 h 3176789"/>
              <a:gd name="connsiteX4" fmla="*/ 1468192 w 1820214"/>
              <a:gd name="connsiteY4" fmla="*/ 2197994 h 3176789"/>
              <a:gd name="connsiteX5" fmla="*/ 1820214 w 1820214"/>
              <a:gd name="connsiteY5" fmla="*/ 3176789 h 3176789"/>
              <a:gd name="connsiteX6" fmla="*/ 34344 w 1820214"/>
              <a:gd name="connsiteY6" fmla="*/ 3155324 h 3176789"/>
              <a:gd name="connsiteX7" fmla="*/ 0 w 1820214"/>
              <a:gd name="connsiteY7" fmla="*/ 0 h 317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0214" h="3176789">
                <a:moveTo>
                  <a:pt x="0" y="0"/>
                </a:moveTo>
                <a:lnTo>
                  <a:pt x="1124755" y="17172"/>
                </a:lnTo>
                <a:lnTo>
                  <a:pt x="1236372" y="515155"/>
                </a:lnTo>
                <a:lnTo>
                  <a:pt x="1275009" y="1416676"/>
                </a:lnTo>
                <a:lnTo>
                  <a:pt x="1468192" y="2197994"/>
                </a:lnTo>
                <a:lnTo>
                  <a:pt x="1820214" y="3176789"/>
                </a:lnTo>
                <a:lnTo>
                  <a:pt x="34344" y="3155324"/>
                </a:lnTo>
                <a:lnTo>
                  <a:pt x="0" y="0"/>
                </a:lnTo>
                <a:close/>
              </a:path>
            </a:pathLst>
          </a:custGeom>
          <a:noFill/>
          <a:ln w="28575">
            <a:solidFill>
              <a:srgbClr val="FFFF00"/>
            </a:solidFill>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p:cNvSpPr/>
          <p:nvPr/>
        </p:nvSpPr>
        <p:spPr>
          <a:xfrm>
            <a:off x="405684" y="3579936"/>
            <a:ext cx="1275008" cy="2592946"/>
          </a:xfrm>
          <a:custGeom>
            <a:avLst/>
            <a:gdLst>
              <a:gd name="connsiteX0" fmla="*/ 0 w 1820214"/>
              <a:gd name="connsiteY0" fmla="*/ 0 h 3176789"/>
              <a:gd name="connsiteX1" fmla="*/ 1124755 w 1820214"/>
              <a:gd name="connsiteY1" fmla="*/ 17172 h 3176789"/>
              <a:gd name="connsiteX2" fmla="*/ 1236372 w 1820214"/>
              <a:gd name="connsiteY2" fmla="*/ 515155 h 3176789"/>
              <a:gd name="connsiteX3" fmla="*/ 1275009 w 1820214"/>
              <a:gd name="connsiteY3" fmla="*/ 1416676 h 3176789"/>
              <a:gd name="connsiteX4" fmla="*/ 1468192 w 1820214"/>
              <a:gd name="connsiteY4" fmla="*/ 2197994 h 3176789"/>
              <a:gd name="connsiteX5" fmla="*/ 1820214 w 1820214"/>
              <a:gd name="connsiteY5" fmla="*/ 3176789 h 3176789"/>
              <a:gd name="connsiteX6" fmla="*/ 34344 w 1820214"/>
              <a:gd name="connsiteY6" fmla="*/ 3155324 h 3176789"/>
              <a:gd name="connsiteX7" fmla="*/ 0 w 1820214"/>
              <a:gd name="connsiteY7" fmla="*/ 0 h 3176789"/>
              <a:gd name="connsiteX0" fmla="*/ 0 w 1481071"/>
              <a:gd name="connsiteY0" fmla="*/ 0 h 3155324"/>
              <a:gd name="connsiteX1" fmla="*/ 1124755 w 1481071"/>
              <a:gd name="connsiteY1" fmla="*/ 17172 h 3155324"/>
              <a:gd name="connsiteX2" fmla="*/ 1236372 w 1481071"/>
              <a:gd name="connsiteY2" fmla="*/ 515155 h 3155324"/>
              <a:gd name="connsiteX3" fmla="*/ 1275009 w 1481071"/>
              <a:gd name="connsiteY3" fmla="*/ 1416676 h 3155324"/>
              <a:gd name="connsiteX4" fmla="*/ 1468192 w 1481071"/>
              <a:gd name="connsiteY4" fmla="*/ 2197994 h 3155324"/>
              <a:gd name="connsiteX5" fmla="*/ 1481071 w 1481071"/>
              <a:gd name="connsiteY5" fmla="*/ 2610118 h 3155324"/>
              <a:gd name="connsiteX6" fmla="*/ 34344 w 1481071"/>
              <a:gd name="connsiteY6" fmla="*/ 3155324 h 3155324"/>
              <a:gd name="connsiteX7" fmla="*/ 0 w 1481071"/>
              <a:gd name="connsiteY7" fmla="*/ 0 h 3155324"/>
              <a:gd name="connsiteX0" fmla="*/ 0 w 1515414"/>
              <a:gd name="connsiteY0" fmla="*/ 0 h 3155324"/>
              <a:gd name="connsiteX1" fmla="*/ 1124755 w 1515414"/>
              <a:gd name="connsiteY1" fmla="*/ 17172 h 3155324"/>
              <a:gd name="connsiteX2" fmla="*/ 1236372 w 1515414"/>
              <a:gd name="connsiteY2" fmla="*/ 515155 h 3155324"/>
              <a:gd name="connsiteX3" fmla="*/ 1275009 w 1515414"/>
              <a:gd name="connsiteY3" fmla="*/ 1416676 h 3155324"/>
              <a:gd name="connsiteX4" fmla="*/ 1515414 w 1515414"/>
              <a:gd name="connsiteY4" fmla="*/ 1944710 h 3155324"/>
              <a:gd name="connsiteX5" fmla="*/ 1481071 w 1515414"/>
              <a:gd name="connsiteY5" fmla="*/ 2610118 h 3155324"/>
              <a:gd name="connsiteX6" fmla="*/ 34344 w 1515414"/>
              <a:gd name="connsiteY6" fmla="*/ 3155324 h 3155324"/>
              <a:gd name="connsiteX7" fmla="*/ 0 w 1515414"/>
              <a:gd name="connsiteY7" fmla="*/ 0 h 3155324"/>
              <a:gd name="connsiteX0" fmla="*/ 0 w 1515414"/>
              <a:gd name="connsiteY0" fmla="*/ 0 h 3155324"/>
              <a:gd name="connsiteX1" fmla="*/ 1124755 w 1515414"/>
              <a:gd name="connsiteY1" fmla="*/ 17172 h 3155324"/>
              <a:gd name="connsiteX2" fmla="*/ 1236372 w 1515414"/>
              <a:gd name="connsiteY2" fmla="*/ 515155 h 3155324"/>
              <a:gd name="connsiteX3" fmla="*/ 850006 w 1515414"/>
              <a:gd name="connsiteY3" fmla="*/ 1644203 h 3155324"/>
              <a:gd name="connsiteX4" fmla="*/ 1515414 w 1515414"/>
              <a:gd name="connsiteY4" fmla="*/ 1944710 h 3155324"/>
              <a:gd name="connsiteX5" fmla="*/ 1481071 w 1515414"/>
              <a:gd name="connsiteY5" fmla="*/ 2610118 h 3155324"/>
              <a:gd name="connsiteX6" fmla="*/ 34344 w 1515414"/>
              <a:gd name="connsiteY6" fmla="*/ 3155324 h 3155324"/>
              <a:gd name="connsiteX7" fmla="*/ 0 w 1515414"/>
              <a:gd name="connsiteY7" fmla="*/ 0 h 3155324"/>
              <a:gd name="connsiteX0" fmla="*/ 0 w 1515414"/>
              <a:gd name="connsiteY0" fmla="*/ 0 h 2610118"/>
              <a:gd name="connsiteX1" fmla="*/ 1124755 w 1515414"/>
              <a:gd name="connsiteY1" fmla="*/ 17172 h 2610118"/>
              <a:gd name="connsiteX2" fmla="*/ 1236372 w 1515414"/>
              <a:gd name="connsiteY2" fmla="*/ 515155 h 2610118"/>
              <a:gd name="connsiteX3" fmla="*/ 850006 w 1515414"/>
              <a:gd name="connsiteY3" fmla="*/ 1644203 h 2610118"/>
              <a:gd name="connsiteX4" fmla="*/ 1515414 w 1515414"/>
              <a:gd name="connsiteY4" fmla="*/ 1944710 h 2610118"/>
              <a:gd name="connsiteX5" fmla="*/ 1481071 w 1515414"/>
              <a:gd name="connsiteY5" fmla="*/ 2610118 h 2610118"/>
              <a:gd name="connsiteX6" fmla="*/ 240406 w 1515414"/>
              <a:gd name="connsiteY6" fmla="*/ 2610118 h 2610118"/>
              <a:gd name="connsiteX7" fmla="*/ 0 w 1515414"/>
              <a:gd name="connsiteY7" fmla="*/ 0 h 2610118"/>
              <a:gd name="connsiteX0" fmla="*/ 0 w 1515414"/>
              <a:gd name="connsiteY0" fmla="*/ 0 h 2610118"/>
              <a:gd name="connsiteX1" fmla="*/ 1124755 w 1515414"/>
              <a:gd name="connsiteY1" fmla="*/ 17172 h 2610118"/>
              <a:gd name="connsiteX2" fmla="*/ 1236372 w 1515414"/>
              <a:gd name="connsiteY2" fmla="*/ 515155 h 2610118"/>
              <a:gd name="connsiteX3" fmla="*/ 850006 w 1515414"/>
              <a:gd name="connsiteY3" fmla="*/ 1644203 h 2610118"/>
              <a:gd name="connsiteX4" fmla="*/ 1515414 w 1515414"/>
              <a:gd name="connsiteY4" fmla="*/ 1944710 h 2610118"/>
              <a:gd name="connsiteX5" fmla="*/ 1481071 w 1515414"/>
              <a:gd name="connsiteY5" fmla="*/ 2610118 h 2610118"/>
              <a:gd name="connsiteX6" fmla="*/ 240406 w 1515414"/>
              <a:gd name="connsiteY6" fmla="*/ 2610118 h 2610118"/>
              <a:gd name="connsiteX7" fmla="*/ 0 w 1515414"/>
              <a:gd name="connsiteY7" fmla="*/ 0 h 2610118"/>
              <a:gd name="connsiteX0" fmla="*/ 17171 w 1275008"/>
              <a:gd name="connsiteY0" fmla="*/ 154546 h 2592946"/>
              <a:gd name="connsiteX1" fmla="*/ 884349 w 1275008"/>
              <a:gd name="connsiteY1" fmla="*/ 0 h 2592946"/>
              <a:gd name="connsiteX2" fmla="*/ 995966 w 1275008"/>
              <a:gd name="connsiteY2" fmla="*/ 497983 h 2592946"/>
              <a:gd name="connsiteX3" fmla="*/ 609600 w 1275008"/>
              <a:gd name="connsiteY3" fmla="*/ 1627031 h 2592946"/>
              <a:gd name="connsiteX4" fmla="*/ 1275008 w 1275008"/>
              <a:gd name="connsiteY4" fmla="*/ 1927538 h 2592946"/>
              <a:gd name="connsiteX5" fmla="*/ 1240665 w 1275008"/>
              <a:gd name="connsiteY5" fmla="*/ 2592946 h 2592946"/>
              <a:gd name="connsiteX6" fmla="*/ 0 w 1275008"/>
              <a:gd name="connsiteY6" fmla="*/ 2592946 h 2592946"/>
              <a:gd name="connsiteX7" fmla="*/ 17171 w 1275008"/>
              <a:gd name="connsiteY7" fmla="*/ 154546 h 259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5008" h="2592946">
                <a:moveTo>
                  <a:pt x="17171" y="154546"/>
                </a:moveTo>
                <a:lnTo>
                  <a:pt x="884349" y="0"/>
                </a:lnTo>
                <a:lnTo>
                  <a:pt x="995966" y="497983"/>
                </a:lnTo>
                <a:lnTo>
                  <a:pt x="609600" y="1627031"/>
                </a:lnTo>
                <a:lnTo>
                  <a:pt x="1275008" y="1927538"/>
                </a:lnTo>
                <a:lnTo>
                  <a:pt x="1240665" y="2592946"/>
                </a:lnTo>
                <a:lnTo>
                  <a:pt x="0" y="2592946"/>
                </a:lnTo>
                <a:cubicBezTo>
                  <a:pt x="91583" y="1615583"/>
                  <a:pt x="97306" y="1024585"/>
                  <a:pt x="17171" y="154546"/>
                </a:cubicBezTo>
                <a:close/>
              </a:path>
            </a:pathLst>
          </a:custGeom>
          <a:noFill/>
          <a:ln w="28575">
            <a:solidFill>
              <a:srgbClr val="FFFF00"/>
            </a:solidFill>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p:cNvSpPr txBox="1"/>
          <p:nvPr/>
        </p:nvSpPr>
        <p:spPr>
          <a:xfrm>
            <a:off x="2027518" y="4805897"/>
            <a:ext cx="1026017" cy="369332"/>
          </a:xfrm>
          <a:prstGeom prst="rect">
            <a:avLst/>
          </a:prstGeom>
          <a:solidFill>
            <a:schemeClr val="bg1"/>
          </a:solidFill>
          <a:ln w="28575">
            <a:solidFill>
              <a:schemeClr val="tx1"/>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Tolerant</a:t>
            </a:r>
          </a:p>
        </p:txBody>
      </p:sp>
      <p:sp>
        <p:nvSpPr>
          <p:cNvPr id="37" name="TextBox 36"/>
          <p:cNvSpPr txBox="1"/>
          <p:nvPr/>
        </p:nvSpPr>
        <p:spPr>
          <a:xfrm>
            <a:off x="98739" y="1783655"/>
            <a:ext cx="807075" cy="369332"/>
          </a:xfrm>
          <a:prstGeom prst="rect">
            <a:avLst/>
          </a:prstGeom>
          <a:solidFill>
            <a:schemeClr val="bg1"/>
          </a:solidFill>
          <a:ln w="28575">
            <a:solidFill>
              <a:srgbClr val="FFFF00"/>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Susc.</a:t>
            </a:r>
          </a:p>
        </p:txBody>
      </p:sp>
      <p:sp>
        <p:nvSpPr>
          <p:cNvPr id="38" name="TextBox 37"/>
          <p:cNvSpPr txBox="1"/>
          <p:nvPr/>
        </p:nvSpPr>
        <p:spPr>
          <a:xfrm>
            <a:off x="279495" y="4990563"/>
            <a:ext cx="807075" cy="369332"/>
          </a:xfrm>
          <a:prstGeom prst="rect">
            <a:avLst/>
          </a:prstGeom>
          <a:solidFill>
            <a:schemeClr val="bg1"/>
          </a:solidFill>
          <a:ln w="28575">
            <a:solidFill>
              <a:srgbClr val="FFFF00"/>
            </a:solidFill>
          </a:ln>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Susc.</a:t>
            </a:r>
          </a:p>
        </p:txBody>
      </p:sp>
      <p:sp>
        <p:nvSpPr>
          <p:cNvPr id="40" name="TextBox 39"/>
          <p:cNvSpPr txBox="1"/>
          <p:nvPr/>
        </p:nvSpPr>
        <p:spPr>
          <a:xfrm>
            <a:off x="3391436" y="1738653"/>
            <a:ext cx="8749049" cy="507831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simplification we argue as if the SNP alleles were the causative polymorphisms of the genes, we neglect LD decay and bias in effect estimation &amp; such issues. Basi-</a:t>
            </a:r>
            <a:r>
              <a:rPr lang="en-GB" dirty="0" err="1">
                <a:latin typeface="Arial" panose="020B0604020202020204" pitchFamily="34" charset="0"/>
                <a:cs typeface="Arial" panose="020B0604020202020204" pitchFamily="34" charset="0"/>
              </a:rPr>
              <a:t>cally</a:t>
            </a:r>
            <a:r>
              <a:rPr lang="en-GB" dirty="0">
                <a:latin typeface="Arial" panose="020B0604020202020204" pitchFamily="34" charset="0"/>
                <a:cs typeface="Arial" panose="020B0604020202020204" pitchFamily="34" charset="0"/>
              </a:rPr>
              <a:t>, we think of Marker Score or Genetic Value as Σ(effects of positive &amp; negative alleles). We may neglect dominance and epistasis. This may make us think linearly. Indeed, DNA is a linear double chain.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Yet, the effect of the genes on phenotype is of course the result of many and complex effects and interactions. Maybe we better visualize this </a:t>
            </a:r>
            <a:r>
              <a:rPr lang="en-GB" dirty="0">
                <a:solidFill>
                  <a:srgbClr val="00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 3D sphere</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Ponder joint result of favourable and unfavourable alleles on phenotype.</a:t>
            </a:r>
          </a:p>
        </p:txBody>
      </p:sp>
      <p:grpSp>
        <p:nvGrpSpPr>
          <p:cNvPr id="55" name="Group 54"/>
          <p:cNvGrpSpPr/>
          <p:nvPr/>
        </p:nvGrpSpPr>
        <p:grpSpPr>
          <a:xfrm>
            <a:off x="7263049" y="2868948"/>
            <a:ext cx="4877436" cy="637086"/>
            <a:chOff x="6536423" y="3446850"/>
            <a:chExt cx="4877436" cy="637086"/>
          </a:xfrm>
        </p:grpSpPr>
        <p:sp>
          <p:nvSpPr>
            <p:cNvPr id="50" name="Textfeld 14"/>
            <p:cNvSpPr txBox="1"/>
            <p:nvPr/>
          </p:nvSpPr>
          <p:spPr>
            <a:xfrm>
              <a:off x="6536423" y="3446850"/>
              <a:ext cx="4877436" cy="338554"/>
            </a:xfrm>
            <a:prstGeom prst="rect">
              <a:avLst/>
            </a:prstGeom>
            <a:noFill/>
          </p:spPr>
          <p:txBody>
            <a:bodyPr wrap="square" rtlCol="0">
              <a:spAutoFit/>
            </a:bodyPr>
            <a:lstStyle/>
            <a:p>
              <a:r>
                <a:rPr lang="en-GB" sz="1600"/>
                <a:t>1      -1   1           -2    3        -1  -3                                   4     </a:t>
              </a:r>
            </a:p>
          </p:txBody>
        </p:sp>
        <p:grpSp>
          <p:nvGrpSpPr>
            <p:cNvPr id="54" name="Group 53"/>
            <p:cNvGrpSpPr/>
            <p:nvPr/>
          </p:nvGrpSpPr>
          <p:grpSpPr>
            <a:xfrm>
              <a:off x="6564607" y="3651936"/>
              <a:ext cx="4647005" cy="432000"/>
              <a:chOff x="6574829" y="4023875"/>
              <a:chExt cx="4647005" cy="432000"/>
            </a:xfrm>
          </p:grpSpPr>
          <p:cxnSp>
            <p:nvCxnSpPr>
              <p:cNvPr id="41" name="Gerade Verbindung mit Pfeil 2"/>
              <p:cNvCxnSpPr/>
              <p:nvPr/>
            </p:nvCxnSpPr>
            <p:spPr>
              <a:xfrm flipV="1">
                <a:off x="6574829" y="4176545"/>
                <a:ext cx="4647005" cy="3840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Ellipse 5"/>
              <p:cNvSpPr/>
              <p:nvPr/>
            </p:nvSpPr>
            <p:spPr>
              <a:xfrm>
                <a:off x="6613234" y="4099735"/>
                <a:ext cx="153620" cy="230430"/>
              </a:xfrm>
              <a:prstGeom prst="ellipse">
                <a:avLst/>
              </a:prstGeom>
              <a:solidFill>
                <a:srgbClr val="79BD9D">
                  <a:alpha val="76078"/>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Ellipse 7"/>
              <p:cNvSpPr/>
              <p:nvPr/>
            </p:nvSpPr>
            <p:spPr>
              <a:xfrm>
                <a:off x="7039286" y="4099735"/>
                <a:ext cx="153620" cy="230430"/>
              </a:xfrm>
              <a:prstGeom prst="ellipse">
                <a:avLst/>
              </a:prstGeom>
              <a:solidFill>
                <a:srgbClr val="C00000">
                  <a:alpha val="81961"/>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Ellipse 8"/>
              <p:cNvSpPr/>
              <p:nvPr/>
            </p:nvSpPr>
            <p:spPr>
              <a:xfrm>
                <a:off x="7936895" y="4083145"/>
                <a:ext cx="216000" cy="324000"/>
              </a:xfrm>
              <a:prstGeom prst="ellipse">
                <a:avLst/>
              </a:prstGeom>
              <a:solidFill>
                <a:srgbClr val="C00000">
                  <a:alpha val="81961"/>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Ellipse 9"/>
              <p:cNvSpPr/>
              <p:nvPr/>
            </p:nvSpPr>
            <p:spPr>
              <a:xfrm>
                <a:off x="8171417" y="4047145"/>
                <a:ext cx="360000" cy="360000"/>
              </a:xfrm>
              <a:prstGeom prst="ellipse">
                <a:avLst/>
              </a:prstGeom>
              <a:solidFill>
                <a:srgbClr val="79BD9D">
                  <a:alpha val="76078"/>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Ellipse 10"/>
              <p:cNvSpPr/>
              <p:nvPr/>
            </p:nvSpPr>
            <p:spPr>
              <a:xfrm>
                <a:off x="8769252" y="4099735"/>
                <a:ext cx="153620" cy="230430"/>
              </a:xfrm>
              <a:prstGeom prst="ellipse">
                <a:avLst/>
              </a:prstGeom>
              <a:solidFill>
                <a:srgbClr val="C00000">
                  <a:alpha val="81961"/>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Ellipse 11"/>
              <p:cNvSpPr/>
              <p:nvPr/>
            </p:nvSpPr>
            <p:spPr>
              <a:xfrm>
                <a:off x="9028805" y="4099735"/>
                <a:ext cx="153620" cy="230430"/>
              </a:xfrm>
              <a:prstGeom prst="ellipse">
                <a:avLst/>
              </a:prstGeom>
              <a:solidFill>
                <a:srgbClr val="C00000">
                  <a:alpha val="81961"/>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Ellipse 12"/>
              <p:cNvSpPr/>
              <p:nvPr/>
            </p:nvSpPr>
            <p:spPr>
              <a:xfrm>
                <a:off x="7308121" y="4099735"/>
                <a:ext cx="153620" cy="230430"/>
              </a:xfrm>
              <a:prstGeom prst="ellipse">
                <a:avLst/>
              </a:prstGeom>
              <a:solidFill>
                <a:srgbClr val="79BD9D">
                  <a:alpha val="76078"/>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9" name="Gerade Verbindung mit Pfeil 13"/>
              <p:cNvCxnSpPr/>
              <p:nvPr/>
            </p:nvCxnSpPr>
            <p:spPr>
              <a:xfrm flipV="1">
                <a:off x="10031279" y="4176545"/>
                <a:ext cx="1112525" cy="1219"/>
              </a:xfrm>
              <a:prstGeom prst="straightConnector1">
                <a:avLst/>
              </a:prstGeom>
              <a:ln w="38100">
                <a:solidFill>
                  <a:schemeClr val="bg1">
                    <a:lumMod val="95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51" name="Ellipse 16"/>
              <p:cNvSpPr/>
              <p:nvPr/>
            </p:nvSpPr>
            <p:spPr>
              <a:xfrm>
                <a:off x="10637095" y="4023875"/>
                <a:ext cx="396000" cy="432000"/>
              </a:xfrm>
              <a:prstGeom prst="ellipse">
                <a:avLst/>
              </a:prstGeom>
              <a:solidFill>
                <a:srgbClr val="79BD9D">
                  <a:alpha val="76078"/>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7" name="TextBox 56"/>
          <p:cNvSpPr txBox="1"/>
          <p:nvPr/>
        </p:nvSpPr>
        <p:spPr>
          <a:xfrm>
            <a:off x="5894243" y="4060100"/>
            <a:ext cx="2759056"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a:solidFill>
                  <a:srgbClr val="DD6C55"/>
                </a:solidFill>
                <a:latin typeface="Arial" panose="020B0604020202020204" pitchFamily="34" charset="0"/>
                <a:cs typeface="Arial" panose="020B0604020202020204" pitchFamily="34" charset="0"/>
              </a:rPr>
              <a:t>Reddish:   ‚bad‘ alleles</a:t>
            </a:r>
            <a:br>
              <a:rPr lang="en-GB">
                <a:latin typeface="Arial" panose="020B0604020202020204" pitchFamily="34" charset="0"/>
                <a:cs typeface="Arial" panose="020B0604020202020204" pitchFamily="34" charset="0"/>
              </a:rPr>
            </a:br>
            <a:r>
              <a:rPr lang="en-GB">
                <a:solidFill>
                  <a:srgbClr val="79BD9D"/>
                </a:solidFill>
                <a:latin typeface="Arial" panose="020B0604020202020204" pitchFamily="34" charset="0"/>
                <a:cs typeface="Arial" panose="020B0604020202020204" pitchFamily="34" charset="0"/>
              </a:rPr>
              <a:t>Greenish:‚ good‘ alleles</a:t>
            </a:r>
          </a:p>
          <a:p>
            <a:r>
              <a:rPr lang="en-GB">
                <a:solidFill>
                  <a:schemeClr val="tx1">
                    <a:lumMod val="50000"/>
                    <a:lumOff val="50000"/>
                  </a:schemeClr>
                </a:solidFill>
                <a:latin typeface="Arial" panose="020B0604020202020204" pitchFamily="34" charset="0"/>
                <a:cs typeface="Arial" panose="020B0604020202020204" pitchFamily="34" charset="0"/>
              </a:rPr>
              <a:t>Grey:         neutral alleles</a:t>
            </a:r>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9999" y="4064000"/>
            <a:ext cx="2332350" cy="2332350"/>
          </a:xfrm>
          <a:prstGeom prst="rect">
            <a:avLst/>
          </a:prstGeom>
          <a:effectLst>
            <a:outerShdw blurRad="50800" dist="38100" dir="2700000" algn="tl" rotWithShape="0">
              <a:srgbClr val="000099">
                <a:alpha val="68000"/>
              </a:srgbClr>
            </a:outerShdw>
          </a:effectLst>
        </p:spPr>
      </p:pic>
      <p:sp>
        <p:nvSpPr>
          <p:cNvPr id="39" name="TextBox 38"/>
          <p:cNvSpPr txBox="1"/>
          <p:nvPr/>
        </p:nvSpPr>
        <p:spPr>
          <a:xfrm>
            <a:off x="5874925" y="5212699"/>
            <a:ext cx="6265560"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DD6C55"/>
                </a:solidFill>
                <a:latin typeface="Arial" panose="020B0604020202020204" pitchFamily="34" charset="0"/>
                <a:cs typeface="Arial" panose="020B0604020202020204" pitchFamily="34" charset="0"/>
              </a:rPr>
              <a:t>Red</a:t>
            </a:r>
            <a:r>
              <a:rPr lang="en-GB" dirty="0">
                <a:latin typeface="Arial" panose="020B0604020202020204" pitchFamily="34" charset="0"/>
                <a:cs typeface="Arial" panose="020B0604020202020204" pitchFamily="34" charset="0"/>
              </a:rPr>
              <a:t> arrows (large or small negative effects) are more frequent than the </a:t>
            </a:r>
            <a:r>
              <a:rPr lang="en-GB" dirty="0">
                <a:solidFill>
                  <a:srgbClr val="79BD9D"/>
                </a:solidFill>
                <a:latin typeface="Arial" panose="020B0604020202020204" pitchFamily="34" charset="0"/>
                <a:cs typeface="Arial" panose="020B0604020202020204" pitchFamily="34" charset="0"/>
              </a:rPr>
              <a:t>greenish arrows</a:t>
            </a:r>
            <a:r>
              <a:rPr lang="en-GB" dirty="0">
                <a:latin typeface="Arial" panose="020B0604020202020204" pitchFamily="34" charset="0"/>
                <a:cs typeface="Arial" panose="020B0604020202020204" pitchFamily="34" charset="0"/>
              </a:rPr>
              <a:t>. Cross &amp;  recombine and (marker-assisted) select towards </a:t>
            </a:r>
            <a:r>
              <a:rPr lang="en-GB" dirty="0">
                <a:solidFill>
                  <a:srgbClr val="79BD9D"/>
                </a:solidFill>
                <a:latin typeface="Arial" panose="020B0604020202020204" pitchFamily="34" charset="0"/>
                <a:cs typeface="Arial" panose="020B0604020202020204" pitchFamily="34" charset="0"/>
              </a:rPr>
              <a:t>green arrows</a:t>
            </a:r>
            <a:r>
              <a:rPr lang="en-GB" dirty="0">
                <a:latin typeface="Arial" panose="020B0604020202020204" pitchFamily="34" charset="0"/>
                <a:cs typeface="Arial" panose="020B0604020202020204" pitchFamily="34" charset="0"/>
              </a:rPr>
              <a:t> ► create improved genotype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p:txBody>
      </p:sp>
      <p:sp>
        <p:nvSpPr>
          <p:cNvPr id="56"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CE03F79-69B7-4FC4-AAE7-05BD2CC1C735}"/>
              </a:ext>
            </a:extLst>
          </p:cNvPr>
          <p:cNvSpPr txBox="1"/>
          <p:nvPr/>
        </p:nvSpPr>
        <p:spPr>
          <a:xfrm>
            <a:off x="78251" y="3163368"/>
            <a:ext cx="128377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 Link</a:t>
            </a:r>
          </a:p>
        </p:txBody>
      </p:sp>
      <p:sp>
        <p:nvSpPr>
          <p:cNvPr id="52" name="TextBox 51">
            <a:extLst>
              <a:ext uri="{FF2B5EF4-FFF2-40B4-BE49-F238E27FC236}">
                <a16:creationId xmlns:a16="http://schemas.microsoft.com/office/drawing/2014/main" id="{CA7F9DC4-D62F-4B40-8136-58E72CE4262D}"/>
              </a:ext>
            </a:extLst>
          </p:cNvPr>
          <p:cNvSpPr txBox="1"/>
          <p:nvPr/>
        </p:nvSpPr>
        <p:spPr>
          <a:xfrm>
            <a:off x="8736564" y="4043822"/>
            <a:ext cx="3201673" cy="95410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Sum up good and bad effects and get the Marker Score of a genotype. Here:   </a:t>
            </a:r>
            <a:r>
              <a:rPr lang="el-GR" sz="2000" dirty="0">
                <a:latin typeface="Arial" panose="020B0604020202020204" pitchFamily="34" charset="0"/>
                <a:cs typeface="Arial" panose="020B0604020202020204" pitchFamily="34" charset="0"/>
              </a:rPr>
              <a:t>Σ</a:t>
            </a:r>
            <a:r>
              <a:rPr lang="de-DE" sz="2000" dirty="0">
                <a:latin typeface="Arial" panose="020B0604020202020204" pitchFamily="34" charset="0"/>
                <a:cs typeface="Arial" panose="020B0604020202020204" pitchFamily="34" charset="0"/>
              </a:rPr>
              <a:t>=+2</a:t>
            </a:r>
            <a:endParaRPr lang="en-GB" sz="20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831C2DB5-9155-4B8C-B0CF-00AE55514236}"/>
              </a:ext>
            </a:extLst>
          </p:cNvPr>
          <p:cNvSpPr/>
          <p:nvPr/>
        </p:nvSpPr>
        <p:spPr>
          <a:xfrm>
            <a:off x="7199790" y="2868948"/>
            <a:ext cx="4785064" cy="637086"/>
          </a:xfrm>
          <a:prstGeom prst="rect">
            <a:avLst/>
          </a:prstGeom>
          <a:solidFill>
            <a:srgbClr val="FFFFFF">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8664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par>
                                <p:cTn id="8" presetID="22" presetClass="entr" presetSubtype="8"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wipe(left)">
                                      <p:cBhvr>
                                        <p:cTn id="10" dur="2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97318" y="1597236"/>
            <a:ext cx="5460683" cy="5168646"/>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a:stretch>
            <a:fillRect/>
          </a:stretch>
        </p:blipFill>
        <p:spPr>
          <a:xfrm>
            <a:off x="6895883" y="1597236"/>
            <a:ext cx="5205698" cy="5166646"/>
          </a:xfrm>
          <a:prstGeom prst="rect">
            <a:avLst/>
          </a:prstGeom>
        </p:spPr>
      </p:pic>
      <p:sp>
        <p:nvSpPr>
          <p:cNvPr id="7" name="TextBox 6"/>
          <p:cNvSpPr txBox="1"/>
          <p:nvPr/>
        </p:nvSpPr>
        <p:spPr>
          <a:xfrm>
            <a:off x="58194" y="61252"/>
            <a:ext cx="12043387"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Proline content </a:t>
            </a:r>
            <a:r>
              <a:rPr lang="en-GB" dirty="0">
                <a:latin typeface="Arial" panose="020B0604020202020204" pitchFamily="34" charset="0"/>
                <a:cs typeface="Arial" panose="020B0604020202020204" pitchFamily="34" charset="0"/>
              </a:rPr>
              <a:t>as physiological aspect of drought tolerance. Five markers marked significant effects.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Marker Scores </a:t>
            </a:r>
            <a:r>
              <a:rPr lang="en-GB" dirty="0">
                <a:latin typeface="Arial" panose="020B0604020202020204" pitchFamily="34" charset="0"/>
                <a:cs typeface="Arial" panose="020B0604020202020204" pitchFamily="34" charset="0"/>
              </a:rPr>
              <a:t>explained 33.4% of the phenotypic variation.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Loss of Turgor and Colour (T+C) </a:t>
            </a:r>
            <a:r>
              <a:rPr lang="en-GB" dirty="0">
                <a:latin typeface="Arial" panose="020B0604020202020204" pitchFamily="34" charset="0"/>
                <a:cs typeface="Arial" panose="020B0604020202020204" pitchFamily="34" charset="0"/>
              </a:rPr>
              <a:t>as freezing injury symptom. Eight markers were significant.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Marker Scores </a:t>
            </a:r>
            <a:r>
              <a:rPr lang="en-GB" dirty="0">
                <a:latin typeface="Arial" panose="020B0604020202020204" pitchFamily="34" charset="0"/>
                <a:cs typeface="Arial" panose="020B0604020202020204" pitchFamily="34" charset="0"/>
              </a:rPr>
              <a:t>explained 27.6% of the phenotypic variation of this trait (Ali et al., 2016). </a:t>
            </a:r>
          </a:p>
        </p:txBody>
      </p:sp>
      <p:pic>
        <p:nvPicPr>
          <p:cNvPr id="9" name="Picture 8"/>
          <p:cNvPicPr>
            <a:picLocks noChangeAspect="1"/>
          </p:cNvPicPr>
          <p:nvPr/>
        </p:nvPicPr>
        <p:blipFill>
          <a:blip r:embed="rId4"/>
          <a:stretch>
            <a:fillRect/>
          </a:stretch>
        </p:blipFill>
        <p:spPr>
          <a:xfrm>
            <a:off x="9435852" y="5694535"/>
            <a:ext cx="2479041" cy="404383"/>
          </a:xfrm>
          <a:prstGeom prst="rect">
            <a:avLst/>
          </a:prstGeom>
        </p:spPr>
      </p:pic>
      <p:sp>
        <p:nvSpPr>
          <p:cNvPr id="10" name="Rectangle 9"/>
          <p:cNvSpPr/>
          <p:nvPr/>
        </p:nvSpPr>
        <p:spPr>
          <a:xfrm>
            <a:off x="7682710" y="1841925"/>
            <a:ext cx="2445692" cy="3237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0101" y="1151302"/>
            <a:ext cx="3438265" cy="3148554"/>
          </a:xfrm>
          <a:prstGeom prst="rect">
            <a:avLst/>
          </a:prstGeom>
        </p:spPr>
      </p:pic>
      <p:sp>
        <p:nvSpPr>
          <p:cNvPr id="11" name="Rounded Rectangle 10"/>
          <p:cNvSpPr/>
          <p:nvPr/>
        </p:nvSpPr>
        <p:spPr>
          <a:xfrm>
            <a:off x="6766428" y="1148082"/>
            <a:ext cx="2031937" cy="1176017"/>
          </a:xfrm>
          <a:prstGeom prst="roundRect">
            <a:avLst/>
          </a:prstGeom>
          <a:no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ounded Rectangle 11"/>
          <p:cNvSpPr/>
          <p:nvPr/>
        </p:nvSpPr>
        <p:spPr>
          <a:xfrm>
            <a:off x="7467600" y="2260600"/>
            <a:ext cx="1364705" cy="2039256"/>
          </a:xfrm>
          <a:prstGeom prst="roundRect">
            <a:avLst/>
          </a:prstGeom>
          <a:noFill/>
          <a:ln w="38100">
            <a:solidFill>
              <a:srgbClr val="92D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12"/>
          <p:cNvSpPr/>
          <p:nvPr/>
        </p:nvSpPr>
        <p:spPr>
          <a:xfrm>
            <a:off x="5360101" y="2695074"/>
            <a:ext cx="2064477" cy="1604782"/>
          </a:xfrm>
          <a:prstGeom prst="roundRect">
            <a:avLst/>
          </a:prstGeom>
          <a:noFill/>
          <a:ln w="3810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ounded Rectangle 13"/>
          <p:cNvSpPr/>
          <p:nvPr/>
        </p:nvSpPr>
        <p:spPr>
          <a:xfrm>
            <a:off x="5360102" y="1148082"/>
            <a:ext cx="1363304" cy="1546992"/>
          </a:xfrm>
          <a:prstGeom prst="roundRect">
            <a:avLst/>
          </a:prstGeom>
          <a:noFill/>
          <a:ln w="38100">
            <a:solidFill>
              <a:srgbClr val="DF5C2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97317" y="1081365"/>
            <a:ext cx="3153884"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Differences in resistance</a:t>
            </a:r>
          </a:p>
        </p:txBody>
      </p:sp>
      <p:cxnSp>
        <p:nvCxnSpPr>
          <p:cNvPr id="15" name="Straight Arrow Connector 14"/>
          <p:cNvCxnSpPr>
            <a:stCxn id="4" idx="3"/>
            <a:endCxn id="11" idx="1"/>
          </p:cNvCxnSpPr>
          <p:nvPr/>
        </p:nvCxnSpPr>
        <p:spPr>
          <a:xfrm>
            <a:off x="3251201" y="1266031"/>
            <a:ext cx="3515227" cy="470060"/>
          </a:xfrm>
          <a:prstGeom prst="straightConnector1">
            <a:avLst/>
          </a:prstGeom>
          <a:ln w="38100">
            <a:solidFill>
              <a:srgbClr val="C00000"/>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4" idx="3"/>
            <a:endCxn id="14" idx="1"/>
          </p:cNvCxnSpPr>
          <p:nvPr/>
        </p:nvCxnSpPr>
        <p:spPr>
          <a:xfrm>
            <a:off x="3251201" y="1266031"/>
            <a:ext cx="2108901" cy="655547"/>
          </a:xfrm>
          <a:prstGeom prst="straightConnector1">
            <a:avLst/>
          </a:prstGeom>
          <a:noFill/>
          <a:ln w="38100">
            <a:solidFill>
              <a:srgbClr val="DF5C2D"/>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19" name="Straight Arrow Connector 18"/>
          <p:cNvCxnSpPr>
            <a:stCxn id="4" idx="3"/>
            <a:endCxn id="12" idx="1"/>
          </p:cNvCxnSpPr>
          <p:nvPr/>
        </p:nvCxnSpPr>
        <p:spPr>
          <a:xfrm>
            <a:off x="3251201" y="1266031"/>
            <a:ext cx="4216399" cy="2014197"/>
          </a:xfrm>
          <a:prstGeom prst="straightConnector1">
            <a:avLst/>
          </a:prstGeom>
          <a:noFill/>
          <a:ln w="38100">
            <a:solidFill>
              <a:srgbClr val="92D050"/>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22" name="Straight Arrow Connector 21"/>
          <p:cNvCxnSpPr>
            <a:stCxn id="4" idx="3"/>
            <a:endCxn id="13" idx="1"/>
          </p:cNvCxnSpPr>
          <p:nvPr/>
        </p:nvCxnSpPr>
        <p:spPr>
          <a:xfrm>
            <a:off x="3251201" y="1266031"/>
            <a:ext cx="2108900" cy="2231434"/>
          </a:xfrm>
          <a:prstGeom prst="straightConnector1">
            <a:avLst/>
          </a:prstGeom>
          <a:noFill/>
          <a:ln w="38100">
            <a:solidFill>
              <a:srgbClr val="00B050"/>
            </a:solidFill>
            <a:tailEnd type="triangle" w="lg" len="lg"/>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p:cNvCxnSpPr/>
          <p:nvPr/>
        </p:nvCxnSpPr>
        <p:spPr>
          <a:xfrm>
            <a:off x="1022808" y="6131909"/>
            <a:ext cx="4407031"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627856" y="6098918"/>
            <a:ext cx="43560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21C2376-CF7D-4812-8B84-4EFC91B7AB13}"/>
              </a:ext>
            </a:extLst>
          </p:cNvPr>
          <p:cNvSpPr txBox="1"/>
          <p:nvPr/>
        </p:nvSpPr>
        <p:spPr>
          <a:xfrm>
            <a:off x="8469377" y="1106243"/>
            <a:ext cx="154192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Windhorst</a:t>
            </a:r>
          </a:p>
        </p:txBody>
      </p:sp>
      <p:sp>
        <p:nvSpPr>
          <p:cNvPr id="6" name="TextBox 5">
            <a:extLst>
              <a:ext uri="{FF2B5EF4-FFF2-40B4-BE49-F238E27FC236}">
                <a16:creationId xmlns:a16="http://schemas.microsoft.com/office/drawing/2014/main" id="{B280B27D-BF32-4DA6-BEBF-177C5AB985A9}"/>
              </a:ext>
            </a:extLst>
          </p:cNvPr>
          <p:cNvSpPr txBox="1"/>
          <p:nvPr/>
        </p:nvSpPr>
        <p:spPr>
          <a:xfrm>
            <a:off x="5464207" y="6047920"/>
            <a:ext cx="2218504" cy="400110"/>
          </a:xfrm>
          <a:prstGeom prst="rect">
            <a:avLst/>
          </a:prstGeom>
          <a:solidFill>
            <a:srgbClr val="FFFFFF"/>
          </a:solidFill>
        </p:spPr>
        <p:txBody>
          <a:bodyPr wrap="square" rtlCol="0">
            <a:spAutoFit/>
          </a:bodyPr>
          <a:lstStyle/>
          <a:p>
            <a:pPr algn="ctr"/>
            <a:r>
              <a:rPr lang="en-GB" sz="2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Marker Scores</a:t>
            </a:r>
          </a:p>
        </p:txBody>
      </p:sp>
      <p:cxnSp>
        <p:nvCxnSpPr>
          <p:cNvPr id="23" name="Straight Connector 22">
            <a:extLst>
              <a:ext uri="{FF2B5EF4-FFF2-40B4-BE49-F238E27FC236}">
                <a16:creationId xmlns:a16="http://schemas.microsoft.com/office/drawing/2014/main" id="{F88443F1-4ADF-48A4-A821-836368943044}"/>
              </a:ext>
            </a:extLst>
          </p:cNvPr>
          <p:cNvCxnSpPr>
            <a:cxnSpLocks/>
          </p:cNvCxnSpPr>
          <p:nvPr/>
        </p:nvCxnSpPr>
        <p:spPr>
          <a:xfrm>
            <a:off x="5449856" y="6127019"/>
            <a:ext cx="2232854" cy="0"/>
          </a:xfrm>
          <a:prstGeom prst="line">
            <a:avLst/>
          </a:prstGeom>
          <a:ln w="57150">
            <a:solidFill>
              <a:srgbClr val="0000FF"/>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228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027" y="1613855"/>
            <a:ext cx="5760000" cy="5184652"/>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a:stretch>
            <a:fillRect/>
          </a:stretch>
        </p:blipFill>
        <p:spPr>
          <a:xfrm>
            <a:off x="6387588" y="1459557"/>
            <a:ext cx="5737542" cy="5360115"/>
          </a:xfrm>
          <a:prstGeom prst="rect">
            <a:avLst/>
          </a:prstGeom>
          <a:effectLst>
            <a:outerShdw blurRad="50800" dist="38100" dir="2700000" algn="tl" rotWithShape="0">
              <a:prstClr val="black">
                <a:alpha val="40000"/>
              </a:prstClr>
            </a:outerShdw>
          </a:effectLst>
        </p:spPr>
      </p:pic>
      <p:sp>
        <p:nvSpPr>
          <p:cNvPr id="7" name="TextBox 6"/>
          <p:cNvSpPr txBox="1"/>
          <p:nvPr/>
        </p:nvSpPr>
        <p:spPr>
          <a:xfrm>
            <a:off x="6365130" y="1058328"/>
            <a:ext cx="57600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solidFill>
                  <a:srgbClr val="0000FF"/>
                </a:solidFill>
                <a:latin typeface="Arial" panose="020B0604020202020204" pitchFamily="34" charset="0"/>
                <a:cs typeface="Arial" panose="020B0604020202020204" pitchFamily="34" charset="0"/>
              </a:rPr>
              <a:t>Windhorst</a:t>
            </a:r>
            <a:r>
              <a:rPr lang="en-GB" dirty="0">
                <a:latin typeface="Arial" panose="020B0604020202020204" pitchFamily="34" charset="0"/>
                <a:cs typeface="Arial" panose="020B0604020202020204" pitchFamily="34" charset="0"/>
              </a:rPr>
              <a:t> and Link 2024, Poster 21, GPZ Geisenheim</a:t>
            </a:r>
          </a:p>
        </p:txBody>
      </p:sp>
      <p:sp>
        <p:nvSpPr>
          <p:cNvPr id="11" name="TextBox 10"/>
          <p:cNvSpPr txBox="1"/>
          <p:nvPr/>
        </p:nvSpPr>
        <p:spPr>
          <a:xfrm>
            <a:off x="563030" y="6413500"/>
            <a:ext cx="5143501"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Genomic prediction for begin of flowering (days)</a:t>
            </a:r>
          </a:p>
        </p:txBody>
      </p:sp>
      <p:sp>
        <p:nvSpPr>
          <p:cNvPr id="13" name="TextBox 12"/>
          <p:cNvSpPr txBox="1"/>
          <p:nvPr/>
        </p:nvSpPr>
        <p:spPr>
          <a:xfrm>
            <a:off x="59267" y="33864"/>
            <a:ext cx="12065863" cy="923330"/>
          </a:xfrm>
          <a:prstGeom prst="rect">
            <a:avLst/>
          </a:prstGeom>
          <a:solidFill>
            <a:schemeClr val="bg1"/>
          </a:solidFill>
          <a:ln w="12700">
            <a:noFill/>
          </a:ln>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Genomic Estimated Genetic Values (GEGV) </a:t>
            </a:r>
            <a:r>
              <a:rPr lang="en-GB" dirty="0">
                <a:latin typeface="Arial" panose="020B0604020202020204" pitchFamily="34" charset="0"/>
                <a:cs typeface="Arial" panose="020B0604020202020204" pitchFamily="34" charset="0"/>
              </a:rPr>
              <a:t>in Genomic Prediction employing 17205 SNPs </a:t>
            </a:r>
            <a:r>
              <a:rPr lang="en-GB" dirty="0">
                <a:solidFill>
                  <a:schemeClr val="tx1">
                    <a:lumMod val="50000"/>
                    <a:lumOff val="50000"/>
                  </a:schemeClr>
                </a:solidFill>
                <a:latin typeface="Arial" panose="020B0604020202020204" pitchFamily="34" charset="0"/>
                <a:cs typeface="Arial" panose="020B0604020202020204" pitchFamily="34" charset="0"/>
              </a:rPr>
              <a:t>instead of </a:t>
            </a:r>
            <a:r>
              <a:rPr lang="en-GB" dirty="0">
                <a:solidFill>
                  <a:srgbClr val="0000FF"/>
                </a:solidFill>
                <a:latin typeface="Arial" panose="020B0604020202020204" pitchFamily="34" charset="0"/>
                <a:cs typeface="Arial" panose="020B0604020202020204" pitchFamily="34" charset="0"/>
              </a:rPr>
              <a:t>Marker Score </a:t>
            </a:r>
            <a:r>
              <a:rPr lang="en-GB" dirty="0">
                <a:solidFill>
                  <a:schemeClr val="tx1">
                    <a:lumMod val="50000"/>
                    <a:lumOff val="50000"/>
                  </a:schemeClr>
                </a:solidFill>
                <a:latin typeface="Arial" panose="020B0604020202020204" pitchFamily="34" charset="0"/>
                <a:cs typeface="Arial" panose="020B0604020202020204" pitchFamily="34" charset="0"/>
              </a:rPr>
              <a:t>from few to several (significant) marker effects. </a:t>
            </a:r>
            <a:r>
              <a:rPr lang="en-GB" dirty="0">
                <a:latin typeface="Arial" panose="020B0604020202020204" pitchFamily="34" charset="0"/>
                <a:cs typeface="Arial" panose="020B0604020202020204" pitchFamily="34" charset="0"/>
              </a:rPr>
              <a:t>Faba bean (Windhorst and Link 2024). X-axis: </a:t>
            </a:r>
            <a:r>
              <a:rPr lang="en-GB" dirty="0">
                <a:solidFill>
                  <a:srgbClr val="0000FF"/>
                </a:solidFill>
                <a:latin typeface="Arial" panose="020B0604020202020204" pitchFamily="34" charset="0"/>
                <a:cs typeface="Arial" panose="020B0604020202020204" pitchFamily="34" charset="0"/>
              </a:rPr>
              <a:t>GEGV (instead of Marker Scores)</a:t>
            </a:r>
            <a:r>
              <a:rPr lang="en-GB" dirty="0">
                <a:latin typeface="Arial" panose="020B0604020202020204" pitchFamily="34" charset="0"/>
                <a:cs typeface="Arial" panose="020B0604020202020204" pitchFamily="34" charset="0"/>
              </a:rPr>
              <a:t>. Field data from 11 environments; </a:t>
            </a:r>
            <a:r>
              <a:rPr lang="en-GB" dirty="0">
                <a:solidFill>
                  <a:srgbClr val="FF0000"/>
                </a:solidFill>
                <a:latin typeface="Arial" panose="020B0604020202020204" pitchFamily="34" charset="0"/>
                <a:cs typeface="Arial" panose="020B0604020202020204" pitchFamily="34" charset="0"/>
              </a:rPr>
              <a:t>Y</a:t>
            </a:r>
            <a:r>
              <a:rPr lang="en-GB" dirty="0">
                <a:latin typeface="Arial" panose="020B0604020202020204" pitchFamily="34" charset="0"/>
                <a:cs typeface="Arial" panose="020B0604020202020204" pitchFamily="34" charset="0"/>
              </a:rPr>
              <a:t>-axis: </a:t>
            </a:r>
            <a:r>
              <a:rPr lang="en-GB" dirty="0">
                <a:solidFill>
                  <a:srgbClr val="C00000"/>
                </a:solidFill>
                <a:latin typeface="Arial" panose="020B0604020202020204" pitchFamily="34" charset="0"/>
                <a:cs typeface="Arial" panose="020B0604020202020204" pitchFamily="34" charset="0"/>
              </a:rPr>
              <a:t>Validation</a:t>
            </a:r>
            <a:r>
              <a:rPr lang="en-GB" i="1" dirty="0">
                <a:latin typeface="Arial" panose="020B0604020202020204" pitchFamily="34" charset="0"/>
                <a:cs typeface="Arial" panose="020B0604020202020204" pitchFamily="34" charset="0"/>
              </a:rPr>
              <a:t> via </a:t>
            </a:r>
            <a:r>
              <a:rPr lang="en-GB" dirty="0">
                <a:latin typeface="Arial" panose="020B0604020202020204" pitchFamily="34" charset="0"/>
                <a:cs typeface="Arial" panose="020B0604020202020204" pitchFamily="34" charset="0"/>
              </a:rPr>
              <a:t>data from 7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further</a:t>
            </a:r>
            <a:r>
              <a:rPr lang="en-GB" dirty="0">
                <a:latin typeface="Arial" panose="020B0604020202020204" pitchFamily="34" charset="0"/>
                <a:cs typeface="Arial" panose="020B0604020202020204" pitchFamily="34" charset="0"/>
              </a:rPr>
              <a:t> environments. </a:t>
            </a:r>
          </a:p>
        </p:txBody>
      </p:sp>
      <p:sp>
        <p:nvSpPr>
          <p:cNvPr id="14" name="TextBox 13"/>
          <p:cNvSpPr txBox="1"/>
          <p:nvPr/>
        </p:nvSpPr>
        <p:spPr>
          <a:xfrm rot="16200000">
            <a:off x="-1559053" y="3641470"/>
            <a:ext cx="3596735" cy="369332"/>
          </a:xfrm>
          <a:prstGeom prst="rect">
            <a:avLst/>
          </a:prstGeom>
          <a:solidFill>
            <a:schemeClr val="bg1"/>
          </a:solidFill>
        </p:spPr>
        <p:txBody>
          <a:bodyPr wrap="square" rtlCol="0">
            <a:spAutoFit/>
          </a:bodyPr>
          <a:lstStyle/>
          <a:p>
            <a:pPr algn="ctr"/>
            <a:r>
              <a:rPr lang="en-GB" dirty="0">
                <a:latin typeface="Arial" panose="020B0604020202020204" pitchFamily="34" charset="0"/>
                <a:cs typeface="Arial" panose="020B0604020202020204" pitchFamily="34" charset="0"/>
              </a:rPr>
              <a:t>Begin of flowering, offspring</a:t>
            </a:r>
          </a:p>
        </p:txBody>
      </p:sp>
      <p:sp>
        <p:nvSpPr>
          <p:cNvPr id="15" name="TextBox 14"/>
          <p:cNvSpPr txBox="1"/>
          <p:nvPr/>
        </p:nvSpPr>
        <p:spPr>
          <a:xfrm rot="16200000">
            <a:off x="4735874" y="3793870"/>
            <a:ext cx="3596735" cy="369332"/>
          </a:xfrm>
          <a:prstGeom prst="rect">
            <a:avLst/>
          </a:prstGeom>
          <a:solidFill>
            <a:schemeClr val="bg1"/>
          </a:solidFill>
        </p:spPr>
        <p:txBody>
          <a:bodyPr wrap="square" rtlCol="0">
            <a:spAutoFit/>
          </a:bodyPr>
          <a:lstStyle/>
          <a:p>
            <a:pPr algn="ctr"/>
            <a:r>
              <a:rPr lang="en-GB" dirty="0">
                <a:latin typeface="Arial" panose="020B0604020202020204" pitchFamily="34" charset="0"/>
                <a:cs typeface="Arial" panose="020B0604020202020204" pitchFamily="34" charset="0"/>
              </a:rPr>
              <a:t>Grain yield, offspring</a:t>
            </a:r>
          </a:p>
        </p:txBody>
      </p:sp>
      <p:sp>
        <p:nvSpPr>
          <p:cNvPr id="16" name="TextBox 15"/>
          <p:cNvSpPr txBox="1"/>
          <p:nvPr/>
        </p:nvSpPr>
        <p:spPr>
          <a:xfrm>
            <a:off x="7145825" y="6405033"/>
            <a:ext cx="4555066"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Genomic prediction for grain yield (</a:t>
            </a:r>
            <a:r>
              <a:rPr lang="en-GB" dirty="0" err="1">
                <a:latin typeface="Arial" panose="020B0604020202020204" pitchFamily="34" charset="0"/>
                <a:cs typeface="Arial" panose="020B0604020202020204" pitchFamily="34" charset="0"/>
              </a:rPr>
              <a:t>dt</a:t>
            </a:r>
            <a:r>
              <a:rPr lang="en-GB" dirty="0">
                <a:latin typeface="Arial" panose="020B0604020202020204" pitchFamily="34" charset="0"/>
                <a:cs typeface="Arial" panose="020B0604020202020204" pitchFamily="34" charset="0"/>
              </a:rPr>
              <a:t>/ha)</a:t>
            </a:r>
          </a:p>
        </p:txBody>
      </p:sp>
      <p:sp>
        <p:nvSpPr>
          <p:cNvPr id="10" name="Textfeld 9"/>
          <p:cNvSpPr txBox="1"/>
          <p:nvPr/>
        </p:nvSpPr>
        <p:spPr>
          <a:xfrm>
            <a:off x="11443211" y="6141444"/>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rot="16200000">
            <a:off x="-202852" y="1489278"/>
            <a:ext cx="9602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Y</a:t>
            </a:r>
            <a:r>
              <a:rPr lang="en-GB" dirty="0">
                <a:solidFill>
                  <a:schemeClr val="tx1">
                    <a:lumMod val="50000"/>
                    <a:lumOff val="50000"/>
                  </a:schemeClr>
                </a:solidFill>
                <a:latin typeface="Arial" panose="020B0604020202020204" pitchFamily="34" charset="0"/>
                <a:cs typeface="Arial" panose="020B0604020202020204" pitchFamily="34" charset="0"/>
              </a:rPr>
              <a:t>-axis</a:t>
            </a:r>
            <a:endParaRPr lang="en-GB" dirty="0"/>
          </a:p>
        </p:txBody>
      </p:sp>
      <p:sp>
        <p:nvSpPr>
          <p:cNvPr id="18" name="TextBox 17"/>
          <p:cNvSpPr txBox="1"/>
          <p:nvPr/>
        </p:nvSpPr>
        <p:spPr>
          <a:xfrm rot="16200000">
            <a:off x="6337592" y="1785613"/>
            <a:ext cx="9602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Y</a:t>
            </a:r>
            <a:r>
              <a:rPr lang="en-GB" dirty="0">
                <a:solidFill>
                  <a:schemeClr val="tx1">
                    <a:lumMod val="50000"/>
                    <a:lumOff val="50000"/>
                  </a:schemeClr>
                </a:solidFill>
                <a:latin typeface="Arial" panose="020B0604020202020204" pitchFamily="34" charset="0"/>
                <a:cs typeface="Arial" panose="020B0604020202020204" pitchFamily="34" charset="0"/>
              </a:rPr>
              <a:t>-axis</a:t>
            </a:r>
            <a:endParaRPr lang="en-GB" dirty="0"/>
          </a:p>
        </p:txBody>
      </p:sp>
      <p:pic>
        <p:nvPicPr>
          <p:cNvPr id="19" name="Picture 18">
            <a:extLst>
              <a:ext uri="{FF2B5EF4-FFF2-40B4-BE49-F238E27FC236}">
                <a16:creationId xmlns:a16="http://schemas.microsoft.com/office/drawing/2014/main" id="{25B1D90F-A695-4883-871F-A182EC6E818D}"/>
              </a:ext>
            </a:extLst>
          </p:cNvPr>
          <p:cNvPicPr>
            <a:picLocks noChangeAspect="1"/>
          </p:cNvPicPr>
          <p:nvPr/>
        </p:nvPicPr>
        <p:blipFill>
          <a:blip r:embed="rId4"/>
          <a:stretch>
            <a:fillRect/>
          </a:stretch>
        </p:blipFill>
        <p:spPr>
          <a:xfrm>
            <a:off x="10564593" y="3912192"/>
            <a:ext cx="1429305" cy="2143958"/>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DECF1274-C95A-4079-AF58-45C67C8B3558}"/>
              </a:ext>
            </a:extLst>
          </p:cNvPr>
          <p:cNvPicPr>
            <a:picLocks noChangeAspect="1"/>
          </p:cNvPicPr>
          <p:nvPr/>
        </p:nvPicPr>
        <p:blipFill>
          <a:blip r:embed="rId5"/>
          <a:stretch>
            <a:fillRect/>
          </a:stretch>
        </p:blipFill>
        <p:spPr>
          <a:xfrm>
            <a:off x="3681946" y="4393418"/>
            <a:ext cx="1711234" cy="1691752"/>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7930728C-9A81-4299-8BF1-05477D025574}"/>
              </a:ext>
            </a:extLst>
          </p:cNvPr>
          <p:cNvSpPr txBox="1"/>
          <p:nvPr/>
        </p:nvSpPr>
        <p:spPr>
          <a:xfrm>
            <a:off x="826383" y="1057950"/>
            <a:ext cx="5017023"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approach can well predict the performance of the </a:t>
            </a:r>
            <a:r>
              <a:rPr lang="en-GB" dirty="0">
                <a:solidFill>
                  <a:srgbClr val="0000FF"/>
                </a:solidFill>
                <a:latin typeface="Arial" panose="020B0604020202020204" pitchFamily="34" charset="0"/>
                <a:cs typeface="Arial" panose="020B0604020202020204" pitchFamily="34" charset="0"/>
              </a:rPr>
              <a:t>same</a:t>
            </a:r>
            <a:r>
              <a:rPr lang="en-GB" dirty="0">
                <a:latin typeface="Arial" panose="020B0604020202020204" pitchFamily="34" charset="0"/>
                <a:cs typeface="Arial" panose="020B0604020202020204" pitchFamily="34" charset="0"/>
              </a:rPr>
              <a:t> genotypes in </a:t>
            </a:r>
            <a:r>
              <a:rPr lang="en-GB" dirty="0">
                <a:solidFill>
                  <a:srgbClr val="0000FF"/>
                </a:solidFill>
                <a:latin typeface="Arial" panose="020B0604020202020204" pitchFamily="34" charset="0"/>
                <a:cs typeface="Arial" panose="020B0604020202020204" pitchFamily="34" charset="0"/>
              </a:rPr>
              <a:t>other</a:t>
            </a:r>
            <a:r>
              <a:rPr lang="en-GB" dirty="0">
                <a:latin typeface="Arial" panose="020B0604020202020204" pitchFamily="34" charset="0"/>
                <a:cs typeface="Arial" panose="020B0604020202020204" pitchFamily="34" charset="0"/>
              </a:rPr>
              <a:t> environments.</a:t>
            </a:r>
          </a:p>
        </p:txBody>
      </p:sp>
      <p:sp>
        <p:nvSpPr>
          <p:cNvPr id="20" name="TextBox 19">
            <a:extLst>
              <a:ext uri="{FF2B5EF4-FFF2-40B4-BE49-F238E27FC236}">
                <a16:creationId xmlns:a16="http://schemas.microsoft.com/office/drawing/2014/main" id="{7CF16623-CF98-4AEF-8C0D-4FA472AC246F}"/>
              </a:ext>
            </a:extLst>
          </p:cNvPr>
          <p:cNvSpPr txBox="1"/>
          <p:nvPr/>
        </p:nvSpPr>
        <p:spPr>
          <a:xfrm>
            <a:off x="453052" y="2369534"/>
            <a:ext cx="2724292" cy="877163"/>
          </a:xfrm>
          <a:prstGeom prst="rect">
            <a:avLst/>
          </a:prstGeom>
          <a:solidFill>
            <a:srgbClr val="FFFFFF"/>
          </a:solidFill>
          <a:effectLst>
            <a:outerShdw blurRad="50800" dist="38100" dir="2700000" algn="tl" rotWithShape="0">
              <a:srgbClr val="C00000">
                <a:alpha val="40000"/>
              </a:srgbClr>
            </a:outerShdw>
          </a:effectLst>
        </p:spPr>
        <p:txBody>
          <a:bodyPr wrap="square">
            <a:spAutoFit/>
          </a:bodyPr>
          <a:lstStyle/>
          <a:p>
            <a:r>
              <a:rPr lang="en-GB" sz="1700" dirty="0">
                <a:effectLst/>
                <a:latin typeface="Arial" panose="020B0604020202020204" pitchFamily="34" charset="0"/>
                <a:ea typeface="Calibri" panose="020F0502020204030204" pitchFamily="34" charset="0"/>
              </a:rPr>
              <a:t>See at ... </a:t>
            </a:r>
          </a:p>
          <a:p>
            <a:r>
              <a:rPr lang="en-GB" sz="1700" dirty="0">
                <a:effectLst/>
                <a:latin typeface="Arial" panose="020B0604020202020204" pitchFamily="34" charset="0"/>
                <a:ea typeface="Calibri" panose="020F0502020204030204" pitchFamily="34" charset="0"/>
              </a:rPr>
              <a:t>UNPLAB-BrMeth_Ch-11 page 33</a:t>
            </a:r>
            <a:endParaRPr lang="en-GB" sz="1700" dirty="0"/>
          </a:p>
        </p:txBody>
      </p:sp>
      <p:cxnSp>
        <p:nvCxnSpPr>
          <p:cNvPr id="17" name="Straight Arrow Connector 16">
            <a:extLst>
              <a:ext uri="{FF2B5EF4-FFF2-40B4-BE49-F238E27FC236}">
                <a16:creationId xmlns:a16="http://schemas.microsoft.com/office/drawing/2014/main" id="{12FCB81E-A8D1-4082-969A-3EDB87309A1C}"/>
              </a:ext>
            </a:extLst>
          </p:cNvPr>
          <p:cNvCxnSpPr>
            <a:cxnSpLocks/>
            <a:stCxn id="3" idx="2"/>
            <a:endCxn id="20" idx="3"/>
          </p:cNvCxnSpPr>
          <p:nvPr/>
        </p:nvCxnSpPr>
        <p:spPr>
          <a:xfrm flipH="1">
            <a:off x="3177344" y="1704281"/>
            <a:ext cx="157551" cy="1103835"/>
          </a:xfrm>
          <a:prstGeom prst="straightConnector1">
            <a:avLst/>
          </a:prstGeom>
          <a:ln w="127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5785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UNPLAB-BrMeth_Ch-1[Intro]</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8701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#18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UNPLAB-h²_GxE_Ch-6[QTL-</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Detection</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E0A559B-B5AE-47C8-8737-867B632E65C0}"/>
              </a:ext>
            </a:extLst>
          </p:cNvPr>
          <p:cNvSpPr txBox="1"/>
          <p:nvPr/>
        </p:nvSpPr>
        <p:spPr>
          <a:xfrm>
            <a:off x="86149" y="3639651"/>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0268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276998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You already know: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Population Genetics.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Heritability. </a:t>
            </a:r>
            <a:r>
              <a:rPr lang="en-GB" dirty="0" err="1">
                <a:latin typeface="Arial" panose="020B0604020202020204" pitchFamily="34" charset="0"/>
                <a:cs typeface="Arial" panose="020B0604020202020204" pitchFamily="34" charset="0"/>
              </a:rPr>
              <a:t>GxE</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Breeder’s Equation. Predicted and Realized Gain from Selection</a:t>
            </a:r>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How to detect so-called QTL, how to assess the impact (effect) on trait expression of the allelic variants segregating at QTL.</a:t>
            </a: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none. </a:t>
            </a:r>
          </a:p>
        </p:txBody>
      </p:sp>
    </p:spTree>
    <p:extLst>
      <p:ext uri="{BB962C8B-B14F-4D97-AF65-F5344CB8AC3E}">
        <p14:creationId xmlns:p14="http://schemas.microsoft.com/office/powerpoint/2010/main" val="1315389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Box 94"/>
          <p:cNvSpPr txBox="1"/>
          <p:nvPr/>
        </p:nvSpPr>
        <p:spPr>
          <a:xfrm>
            <a:off x="72980" y="36000"/>
            <a:ext cx="120503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How to mark so-called QTL, employing DNA-markers. And how to estimate the effect of such QTL on our trait. </a:t>
            </a:r>
            <a:r>
              <a:rPr lang="en-GB" sz="2400" dirty="0">
                <a:solidFill>
                  <a:schemeClr val="tx1">
                    <a:lumMod val="50000"/>
                    <a:lumOff val="50000"/>
                  </a:schemeClr>
                </a:solidFill>
                <a:latin typeface="Arial" panose="020B0604020202020204" pitchFamily="34" charset="0"/>
                <a:cs typeface="Arial" panose="020B0604020202020204" pitchFamily="34" charset="0"/>
              </a:rPr>
              <a:t>Basic considerations</a:t>
            </a:r>
            <a:r>
              <a:rPr lang="en-GB" sz="2400" dirty="0">
                <a:latin typeface="Arial" panose="020B0604020202020204" pitchFamily="34" charset="0"/>
                <a:cs typeface="Arial" panose="020B0604020202020204" pitchFamily="34" charset="0"/>
              </a:rPr>
              <a:t>.</a:t>
            </a:r>
          </a:p>
        </p:txBody>
      </p:sp>
      <p:sp>
        <p:nvSpPr>
          <p:cNvPr id="94" name="Text Box 132"/>
          <p:cNvSpPr txBox="1">
            <a:spLocks noChangeArrowheads="1"/>
          </p:cNvSpPr>
          <p:nvPr/>
        </p:nvSpPr>
        <p:spPr bwMode="auto">
          <a:xfrm>
            <a:off x="7838388" y="463488"/>
            <a:ext cx="4262565"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r" eaLnBrk="1" hangingPunct="1">
              <a:spcBef>
                <a:spcPct val="50000"/>
              </a:spcBef>
              <a:buFontTx/>
              <a:buNone/>
            </a:pPr>
            <a:r>
              <a:rPr lang="en-GB" altLang="de-DE" sz="1800" dirty="0">
                <a:latin typeface="Arial" panose="020B0604020202020204" pitchFamily="34" charset="0"/>
                <a:cs typeface="Arial" panose="020B0604020202020204" pitchFamily="34" charset="0"/>
              </a:rPr>
              <a:t>© Drawing: </a:t>
            </a:r>
            <a:r>
              <a:rPr lang="en-GB" altLang="de-DE" sz="1800" dirty="0">
                <a:latin typeface="Arial" panose="020B0604020202020204" pitchFamily="34" charset="0"/>
              </a:rPr>
              <a:t>Courtesy F. Kopisch-Obuch</a:t>
            </a:r>
          </a:p>
        </p:txBody>
      </p:sp>
      <p:sp>
        <p:nvSpPr>
          <p:cNvPr id="3" name="TextBox 2">
            <a:extLst>
              <a:ext uri="{FF2B5EF4-FFF2-40B4-BE49-F238E27FC236}">
                <a16:creationId xmlns:a16="http://schemas.microsoft.com/office/drawing/2014/main" id="{7AED3FE7-E83C-4A36-9F3A-44080DA730B9}"/>
              </a:ext>
            </a:extLst>
          </p:cNvPr>
          <p:cNvSpPr txBox="1"/>
          <p:nvPr/>
        </p:nvSpPr>
        <p:spPr>
          <a:xfrm>
            <a:off x="72980" y="923274"/>
            <a:ext cx="12027973" cy="58785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000" dirty="0">
                <a:solidFill>
                  <a:srgbClr val="0000FF"/>
                </a:solidFill>
                <a:latin typeface="Arial" panose="020B0604020202020204" pitchFamily="34" charset="0"/>
                <a:cs typeface="Arial" panose="020B0604020202020204" pitchFamily="34" charset="0"/>
              </a:rPr>
              <a:t>QTL. Quantitative Trait Locus</a:t>
            </a:r>
            <a:r>
              <a:rPr lang="en-GB" sz="2000" dirty="0">
                <a:latin typeface="Arial" panose="020B0604020202020204" pitchFamily="34" charset="0"/>
                <a:cs typeface="Arial" panose="020B0604020202020204" pitchFamily="34" charset="0"/>
              </a:rPr>
              <a:t>. The chromosomal locus (position on chromosome) ‘with’ two or more alleles in the focal population; and that segregating locus has influence on the variation of a quantitative traits.  A QTL is, honestly, often not simply the ‘place’ where (the allelic versions of) a specific gene is (are) located in the genome, but a QTL is rather a region that includes that locus and may include further loci with or without impact the same trait. A QTL is more like a region - whereas the </a:t>
            </a:r>
            <a:r>
              <a:rPr lang="en-GB" sz="2000" dirty="0">
                <a:solidFill>
                  <a:srgbClr val="0000FF"/>
                </a:solidFill>
                <a:latin typeface="Arial" panose="020B0604020202020204" pitchFamily="34" charset="0"/>
                <a:cs typeface="Arial" panose="020B0604020202020204" pitchFamily="34" charset="0"/>
              </a:rPr>
              <a:t>locus</a:t>
            </a:r>
            <a:r>
              <a:rPr lang="en-GB" sz="2000" dirty="0">
                <a:latin typeface="Arial" panose="020B0604020202020204" pitchFamily="34" charset="0"/>
                <a:cs typeface="Arial" panose="020B0604020202020204" pitchFamily="34" charset="0"/>
              </a:rPr>
              <a:t> is really the site of the introns and exons and so on of the actual gene. </a:t>
            </a:r>
            <a:r>
              <a:rPr lang="en-GB" sz="2000" dirty="0">
                <a:solidFill>
                  <a:srgbClr val="0000FF"/>
                </a:solidFill>
                <a:latin typeface="Arial" panose="020B0604020202020204" pitchFamily="34" charset="0"/>
                <a:cs typeface="Arial" panose="020B0604020202020204" pitchFamily="34" charset="0"/>
              </a:rPr>
              <a:t>Mapping*</a:t>
            </a:r>
            <a:r>
              <a:rPr lang="en-GB" sz="2000" dirty="0">
                <a:latin typeface="Arial" panose="020B0604020202020204" pitchFamily="34" charset="0"/>
                <a:cs typeface="Arial" panose="020B0604020202020204" pitchFamily="34" charset="0"/>
              </a:rPr>
              <a:t> such QTL was and is – nevertheless – a first step to learn about the position of genes in genomes.</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a:t>
            </a:r>
            <a:r>
              <a:rPr lang="en-GB" sz="2000" dirty="0">
                <a:solidFill>
                  <a:srgbClr val="0000FF"/>
                </a:solidFill>
                <a:latin typeface="Arial" panose="020B0604020202020204" pitchFamily="34" charset="0"/>
                <a:cs typeface="Arial" panose="020B0604020202020204" pitchFamily="34" charset="0"/>
              </a:rPr>
              <a:t>*</a:t>
            </a:r>
            <a:r>
              <a:rPr lang="en-GB" sz="2000" dirty="0">
                <a:latin typeface="Arial" panose="020B0604020202020204" pitchFamily="34" charset="0"/>
                <a:cs typeface="Arial" panose="020B0604020202020204" pitchFamily="34" charset="0"/>
              </a:rPr>
              <a:t>linkage </a:t>
            </a:r>
            <a:r>
              <a:rPr lang="en-GB" sz="2000" dirty="0">
                <a:solidFill>
                  <a:srgbClr val="0000FF"/>
                </a:solidFill>
                <a:latin typeface="Arial" panose="020B0604020202020204" pitchFamily="34" charset="0"/>
                <a:cs typeface="Arial" panose="020B0604020202020204" pitchFamily="34" charset="0"/>
              </a:rPr>
              <a:t>mapping</a:t>
            </a:r>
            <a:r>
              <a:rPr lang="en-GB" sz="2000" dirty="0">
                <a:latin typeface="Arial" panose="020B0604020202020204" pitchFamily="34" charset="0"/>
                <a:cs typeface="Arial" panose="020B0604020202020204" pitchFamily="34" charset="0"/>
              </a:rPr>
              <a:t>, based on </a:t>
            </a:r>
            <a:r>
              <a:rPr lang="en-GB" sz="2000" dirty="0" err="1">
                <a:solidFill>
                  <a:srgbClr val="0000FF"/>
                </a:solidFill>
                <a:latin typeface="Arial" panose="020B0604020202020204" pitchFamily="34" charset="0"/>
                <a:cs typeface="Arial" panose="020B0604020202020204" pitchFamily="34" charset="0"/>
              </a:rPr>
              <a:t>cM</a:t>
            </a:r>
            <a:r>
              <a:rPr lang="en-GB" sz="2000" dirty="0">
                <a:latin typeface="Arial" panose="020B0604020202020204" pitchFamily="34" charset="0"/>
                <a:cs typeface="Arial" panose="020B0604020202020204" pitchFamily="34" charset="0"/>
              </a:rPr>
              <a:t>, see below).</a:t>
            </a:r>
          </a:p>
          <a:p>
            <a:endParaRPr lang="en-GB" dirty="0">
              <a:latin typeface="Arial" panose="020B0604020202020204" pitchFamily="34" charset="0"/>
              <a:cs typeface="Arial" panose="020B0604020202020204" pitchFamily="34" charset="0"/>
            </a:endParaRPr>
          </a:p>
          <a:p>
            <a:pPr algn="l"/>
            <a:r>
              <a:rPr lang="en-GB" sz="1800" b="0" i="1" u="none" strike="noStrike" baseline="0" dirty="0">
                <a:latin typeface="Arial" panose="020B0604020202020204" pitchFamily="34" charset="0"/>
                <a:cs typeface="Arial" panose="020B0604020202020204" pitchFamily="34" charset="0"/>
              </a:rPr>
              <a:t>Czech J. Genet. Plant Breed., 44, 2008 (2): 78–79</a:t>
            </a:r>
            <a:endParaRPr lang="en-GB" sz="1800" b="0" i="0" u="none" strike="noStrike" baseline="0" dirty="0">
              <a:latin typeface="Arial" panose="020B0604020202020204" pitchFamily="34" charset="0"/>
              <a:cs typeface="Arial" panose="020B0604020202020204" pitchFamily="34" charset="0"/>
            </a:endParaRPr>
          </a:p>
          <a:p>
            <a:pPr algn="l"/>
            <a:r>
              <a:rPr lang="en-GB" sz="1800" b="0" i="0" u="none" strike="noStrike" baseline="0" dirty="0">
                <a:latin typeface="Arial" panose="020B0604020202020204" pitchFamily="34" charset="0"/>
                <a:cs typeface="Arial" panose="020B0604020202020204" pitchFamily="34" charset="0"/>
              </a:rPr>
              <a:t>One particular talk, considered as excellent by many participants, had a simple but mysterious title,</a:t>
            </a:r>
          </a:p>
          <a:p>
            <a:pPr algn="l"/>
            <a:r>
              <a:rPr lang="en-GB" sz="1800" b="0" i="0" u="none" strike="noStrike" baseline="0" dirty="0">
                <a:solidFill>
                  <a:srgbClr val="0000FF"/>
                </a:solidFill>
                <a:latin typeface="Arial" panose="020B0604020202020204" pitchFamily="34" charset="0"/>
                <a:cs typeface="Arial" panose="020B0604020202020204" pitchFamily="34" charset="0"/>
              </a:rPr>
              <a:t>Where Have All the QTL Gone</a:t>
            </a:r>
            <a:r>
              <a:rPr lang="en-GB" sz="1800" b="0" i="0" u="none" strike="noStrike" baseline="0" dirty="0">
                <a:latin typeface="Arial" panose="020B0604020202020204" pitchFamily="34" charset="0"/>
                <a:cs typeface="Arial" panose="020B0604020202020204" pitchFamily="34" charset="0"/>
              </a:rPr>
              <a:t>?. It was given by Dani Zamir (geneticist from Jerusalem, working</a:t>
            </a:r>
          </a:p>
          <a:p>
            <a:pPr algn="l"/>
            <a:r>
              <a:rPr lang="en-GB" sz="1800" b="0" i="0" u="none" strike="noStrike" baseline="0" dirty="0">
                <a:latin typeface="Arial" panose="020B0604020202020204" pitchFamily="34" charset="0"/>
                <a:cs typeface="Arial" panose="020B0604020202020204" pitchFamily="34" charset="0"/>
              </a:rPr>
              <a:t>on tomato QTL mapping). </a:t>
            </a:r>
          </a:p>
          <a:p>
            <a:pPr algn="l"/>
            <a:endParaRPr lang="en-GB" dirty="0">
              <a:latin typeface="Arial" panose="020B0604020202020204" pitchFamily="34" charset="0"/>
              <a:cs typeface="Arial" panose="020B0604020202020204" pitchFamily="34" charset="0"/>
            </a:endParaRPr>
          </a:p>
          <a:p>
            <a:pPr algn="l"/>
            <a:r>
              <a:rPr lang="en-GB" sz="1800" b="0" i="0" u="none" strike="noStrike" baseline="0" dirty="0">
                <a:latin typeface="Arial" panose="020B0604020202020204" pitchFamily="34" charset="0"/>
                <a:cs typeface="Arial" panose="020B0604020202020204" pitchFamily="34" charset="0"/>
              </a:rPr>
              <a:t>Partly Dani Zamir complained that a high amount of phenotypic data are and have been (and since, more have been) collected and used for QTL mapping but are not generally available, not well archived. </a:t>
            </a:r>
          </a:p>
          <a:p>
            <a:pPr algn="l"/>
            <a:r>
              <a:rPr lang="en-GB" sz="1800" b="0" i="0" u="none" strike="noStrike" baseline="0" dirty="0">
                <a:latin typeface="Arial" panose="020B0604020202020204" pitchFamily="34" charset="0"/>
                <a:cs typeface="Arial" panose="020B0604020202020204" pitchFamily="34" charset="0"/>
              </a:rPr>
              <a:t>But the question can as well be understood as “</a:t>
            </a:r>
            <a:r>
              <a:rPr lang="en-GB" sz="1800" b="0" i="0" u="none" strike="noStrike" baseline="0" dirty="0">
                <a:solidFill>
                  <a:srgbClr val="0000FF"/>
                </a:solidFill>
                <a:latin typeface="Arial" panose="020B0604020202020204" pitchFamily="34" charset="0"/>
                <a:cs typeface="Arial" panose="020B0604020202020204" pitchFamily="34" charset="0"/>
              </a:rPr>
              <a:t>Have all the QTL been ‘real’ ... </a:t>
            </a:r>
            <a:r>
              <a:rPr lang="en-GB" sz="1800" b="0" i="0" u="none" strike="noStrike" baseline="0" dirty="0">
                <a:latin typeface="Arial" panose="020B0604020202020204" pitchFamily="34" charset="0"/>
                <a:cs typeface="Arial" panose="020B0604020202020204" pitchFamily="34" charset="0"/>
              </a:rPr>
              <a:t>and are they meanwhile in use in breeding or are the converted into members of the global data graveyard”? Not all ‘detected’ QTL are real, and even so, some of them may be useless. </a:t>
            </a:r>
            <a:r>
              <a:rPr lang="en-GB" dirty="0">
                <a:latin typeface="Arial" panose="020B0604020202020204" pitchFamily="34" charset="0"/>
                <a:cs typeface="Arial" panose="020B0604020202020204" pitchFamily="34" charset="0"/>
              </a:rPr>
              <a:t>Useless for instance because they show that a mutated allele causes a defect, yet, in the breeding material such mutated allele is ‘anyway’ absent. </a:t>
            </a:r>
            <a:endParaRPr lang="en-GB" sz="1800" b="0" i="0" u="none" strike="noStrike" baseline="0" dirty="0">
              <a:latin typeface="Arial" panose="020B0604020202020204" pitchFamily="34" charset="0"/>
              <a:cs typeface="Arial" panose="020B0604020202020204" pitchFamily="34" charset="0"/>
            </a:endParaRPr>
          </a:p>
        </p:txBody>
      </p:sp>
      <p:sp>
        <p:nvSpPr>
          <p:cNvPr id="85" name="Textfeld 1">
            <a:extLst>
              <a:ext uri="{FF2B5EF4-FFF2-40B4-BE49-F238E27FC236}">
                <a16:creationId xmlns:a16="http://schemas.microsoft.com/office/drawing/2014/main" id="{DDF6339F-1F71-444E-8436-91F74AD297EF}"/>
              </a:ext>
            </a:extLst>
          </p:cNvPr>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7325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p:cNvSpPr/>
          <p:nvPr/>
        </p:nvSpPr>
        <p:spPr>
          <a:xfrm>
            <a:off x="8199549" y="1712245"/>
            <a:ext cx="3923764" cy="441711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 name="TextBox 94"/>
          <p:cNvSpPr txBox="1"/>
          <p:nvPr/>
        </p:nvSpPr>
        <p:spPr>
          <a:xfrm>
            <a:off x="72980" y="36000"/>
            <a:ext cx="1205033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How to mark so-called QTL, employing DNA-markers. And how to estimate the effect of such QTL on our trait. </a:t>
            </a:r>
            <a:r>
              <a:rPr lang="en-GB" sz="2400" dirty="0">
                <a:solidFill>
                  <a:schemeClr val="tx1">
                    <a:lumMod val="50000"/>
                    <a:lumOff val="50000"/>
                  </a:schemeClr>
                </a:solidFill>
                <a:latin typeface="Arial" panose="020B0604020202020204" pitchFamily="34" charset="0"/>
                <a:cs typeface="Arial" panose="020B0604020202020204" pitchFamily="34" charset="0"/>
              </a:rPr>
              <a:t>Basic considerations</a:t>
            </a:r>
            <a:r>
              <a:rPr lang="en-GB" sz="2400" dirty="0">
                <a:latin typeface="Arial" panose="020B0604020202020204" pitchFamily="34" charset="0"/>
                <a:cs typeface="Arial" panose="020B0604020202020204" pitchFamily="34" charset="0"/>
              </a:rPr>
              <a:t>.</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
        <p:nvSpPr>
          <p:cNvPr id="5" name="Rectangle 6"/>
          <p:cNvSpPr>
            <a:spLocks noChangeArrowheads="1"/>
          </p:cNvSpPr>
          <p:nvPr/>
        </p:nvSpPr>
        <p:spPr bwMode="auto">
          <a:xfrm>
            <a:off x="635779" y="6041974"/>
            <a:ext cx="5734970" cy="615553"/>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GB" altLang="de-DE" sz="2000" dirty="0">
                <a:solidFill>
                  <a:srgbClr val="000000"/>
                </a:solidFill>
                <a:latin typeface="Arial" panose="020B0604020202020204" pitchFamily="34" charset="0"/>
              </a:rPr>
              <a:t>Polymorphic, diverse Population. Not necessarily but in cases offspring from a bi-parental cross.</a:t>
            </a:r>
            <a:endParaRPr lang="en-GB" altLang="de-DE" sz="2400" dirty="0">
              <a:solidFill>
                <a:srgbClr val="000000"/>
              </a:solidFill>
              <a:latin typeface="Arial" panose="020B0604020202020204" pitchFamily="34" charset="0"/>
            </a:endParaRPr>
          </a:p>
        </p:txBody>
      </p:sp>
      <p:grpSp>
        <p:nvGrpSpPr>
          <p:cNvPr id="6" name="Gruppieren 73727"/>
          <p:cNvGrpSpPr>
            <a:grpSpLocks/>
          </p:cNvGrpSpPr>
          <p:nvPr/>
        </p:nvGrpSpPr>
        <p:grpSpPr bwMode="auto">
          <a:xfrm>
            <a:off x="5461816" y="1463675"/>
            <a:ext cx="539750" cy="4509718"/>
            <a:chOff x="949371" y="1795510"/>
            <a:chExt cx="310261" cy="3884566"/>
          </a:xfrm>
        </p:grpSpPr>
        <p:grpSp>
          <p:nvGrpSpPr>
            <p:cNvPr id="7" name="Group 127"/>
            <p:cNvGrpSpPr>
              <a:grpSpLocks/>
            </p:cNvGrpSpPr>
            <p:nvPr/>
          </p:nvGrpSpPr>
          <p:grpSpPr bwMode="auto">
            <a:xfrm>
              <a:off x="1011241" y="2151063"/>
              <a:ext cx="166688" cy="3529013"/>
              <a:chOff x="637" y="1355"/>
              <a:chExt cx="105" cy="2223"/>
            </a:xfrm>
          </p:grpSpPr>
          <p:sp>
            <p:nvSpPr>
              <p:cNvPr id="9" name="Rectangle 131"/>
              <p:cNvSpPr>
                <a:spLocks noChangeArrowheads="1"/>
              </p:cNvSpPr>
              <p:nvPr/>
            </p:nvSpPr>
            <p:spPr bwMode="auto">
              <a:xfrm>
                <a:off x="637" y="2930"/>
                <a:ext cx="105" cy="64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10" name="Rectangle 134"/>
              <p:cNvSpPr>
                <a:spLocks noChangeArrowheads="1"/>
              </p:cNvSpPr>
              <p:nvPr/>
            </p:nvSpPr>
            <p:spPr bwMode="auto">
              <a:xfrm>
                <a:off x="637" y="2206"/>
                <a:ext cx="105" cy="72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11" name="Rectangle 137"/>
              <p:cNvSpPr>
                <a:spLocks noChangeArrowheads="1"/>
              </p:cNvSpPr>
              <p:nvPr/>
            </p:nvSpPr>
            <p:spPr bwMode="auto">
              <a:xfrm>
                <a:off x="637" y="1355"/>
                <a:ext cx="105" cy="8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grpSp>
        <p:sp>
          <p:nvSpPr>
            <p:cNvPr id="8" name="Textfeld 30"/>
            <p:cNvSpPr txBox="1">
              <a:spLocks noChangeArrowheads="1"/>
            </p:cNvSpPr>
            <p:nvPr/>
          </p:nvSpPr>
          <p:spPr bwMode="auto">
            <a:xfrm>
              <a:off x="949371" y="1795510"/>
              <a:ext cx="310261" cy="397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A</a:t>
              </a:r>
            </a:p>
          </p:txBody>
        </p:sp>
      </p:grpSp>
      <p:grpSp>
        <p:nvGrpSpPr>
          <p:cNvPr id="13" name="Gruppieren 73728"/>
          <p:cNvGrpSpPr>
            <a:grpSpLocks/>
          </p:cNvGrpSpPr>
          <p:nvPr/>
        </p:nvGrpSpPr>
        <p:grpSpPr bwMode="auto">
          <a:xfrm>
            <a:off x="935038" y="1449388"/>
            <a:ext cx="541337" cy="4967287"/>
            <a:chOff x="1309411" y="1794302"/>
            <a:chExt cx="310261" cy="4215974"/>
          </a:xfrm>
        </p:grpSpPr>
        <p:grpSp>
          <p:nvGrpSpPr>
            <p:cNvPr id="14" name="Group 17"/>
            <p:cNvGrpSpPr>
              <a:grpSpLocks/>
            </p:cNvGrpSpPr>
            <p:nvPr/>
          </p:nvGrpSpPr>
          <p:grpSpPr bwMode="auto">
            <a:xfrm>
              <a:off x="1382713" y="2143126"/>
              <a:ext cx="165100" cy="3867150"/>
              <a:chOff x="877" y="1348"/>
              <a:chExt cx="104" cy="2436"/>
            </a:xfrm>
          </p:grpSpPr>
          <p:sp>
            <p:nvSpPr>
              <p:cNvPr id="16" name="Rectangle 20"/>
              <p:cNvSpPr>
                <a:spLocks noChangeArrowheads="1"/>
              </p:cNvSpPr>
              <p:nvPr/>
            </p:nvSpPr>
            <p:spPr bwMode="auto">
              <a:xfrm>
                <a:off x="877" y="2339"/>
                <a:ext cx="104" cy="1204"/>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7" name="Rectangle 25"/>
              <p:cNvSpPr>
                <a:spLocks noChangeArrowheads="1"/>
              </p:cNvSpPr>
              <p:nvPr/>
            </p:nvSpPr>
            <p:spPr bwMode="auto">
              <a:xfrm>
                <a:off x="877" y="1348"/>
                <a:ext cx="104" cy="986"/>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8" name="Rectangle 27"/>
              <p:cNvSpPr>
                <a:spLocks noChangeArrowheads="1"/>
              </p:cNvSpPr>
              <p:nvPr/>
            </p:nvSpPr>
            <p:spPr bwMode="auto">
              <a:xfrm>
                <a:off x="924" y="3587"/>
                <a:ext cx="0"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15" name="Textfeld 193"/>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R</a:t>
              </a:r>
            </a:p>
          </p:txBody>
        </p:sp>
      </p:grpSp>
      <p:grpSp>
        <p:nvGrpSpPr>
          <p:cNvPr id="19" name="Gruppieren 195"/>
          <p:cNvGrpSpPr>
            <a:grpSpLocks/>
          </p:cNvGrpSpPr>
          <p:nvPr/>
        </p:nvGrpSpPr>
        <p:grpSpPr bwMode="auto">
          <a:xfrm>
            <a:off x="1378804" y="1449388"/>
            <a:ext cx="539750" cy="4516521"/>
            <a:chOff x="1309411" y="1794302"/>
            <a:chExt cx="310261" cy="3833387"/>
          </a:xfrm>
        </p:grpSpPr>
        <p:grpSp>
          <p:nvGrpSpPr>
            <p:cNvPr id="20" name="Group 17"/>
            <p:cNvGrpSpPr>
              <a:grpSpLocks/>
            </p:cNvGrpSpPr>
            <p:nvPr/>
          </p:nvGrpSpPr>
          <p:grpSpPr bwMode="auto">
            <a:xfrm>
              <a:off x="1382713" y="2143126"/>
              <a:ext cx="165100" cy="3484563"/>
              <a:chOff x="877" y="1348"/>
              <a:chExt cx="104" cy="2195"/>
            </a:xfrm>
          </p:grpSpPr>
          <p:sp>
            <p:nvSpPr>
              <p:cNvPr id="22" name="Rectangle 20"/>
              <p:cNvSpPr>
                <a:spLocks noChangeArrowheads="1"/>
              </p:cNvSpPr>
              <p:nvPr/>
            </p:nvSpPr>
            <p:spPr bwMode="auto">
              <a:xfrm>
                <a:off x="877" y="2099"/>
                <a:ext cx="104" cy="1444"/>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3" name="Rectangle 25"/>
              <p:cNvSpPr>
                <a:spLocks noChangeArrowheads="1"/>
              </p:cNvSpPr>
              <p:nvPr/>
            </p:nvSpPr>
            <p:spPr bwMode="auto">
              <a:xfrm>
                <a:off x="877" y="1348"/>
                <a:ext cx="104" cy="751"/>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21" name="Textfeld 197"/>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R</a:t>
              </a:r>
            </a:p>
          </p:txBody>
        </p:sp>
      </p:grpSp>
      <p:grpSp>
        <p:nvGrpSpPr>
          <p:cNvPr id="25" name="Gruppieren 201"/>
          <p:cNvGrpSpPr>
            <a:grpSpLocks/>
          </p:cNvGrpSpPr>
          <p:nvPr/>
        </p:nvGrpSpPr>
        <p:grpSpPr bwMode="auto">
          <a:xfrm>
            <a:off x="5914654" y="1437065"/>
            <a:ext cx="541338" cy="4522131"/>
            <a:chOff x="1309411" y="1794302"/>
            <a:chExt cx="310261" cy="3838150"/>
          </a:xfrm>
        </p:grpSpPr>
        <p:grpSp>
          <p:nvGrpSpPr>
            <p:cNvPr id="26" name="Group 17"/>
            <p:cNvGrpSpPr>
              <a:grpSpLocks/>
            </p:cNvGrpSpPr>
            <p:nvPr/>
          </p:nvGrpSpPr>
          <p:grpSpPr bwMode="auto">
            <a:xfrm>
              <a:off x="1382713" y="2128839"/>
              <a:ext cx="165100" cy="3503613"/>
              <a:chOff x="877" y="1339"/>
              <a:chExt cx="104" cy="2207"/>
            </a:xfrm>
          </p:grpSpPr>
          <p:sp>
            <p:nvSpPr>
              <p:cNvPr id="28" name="Rectangle 20"/>
              <p:cNvSpPr>
                <a:spLocks noChangeArrowheads="1"/>
              </p:cNvSpPr>
              <p:nvPr/>
            </p:nvSpPr>
            <p:spPr bwMode="auto">
              <a:xfrm>
                <a:off x="877" y="1339"/>
                <a:ext cx="104" cy="220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9" name="Rectangle 25"/>
              <p:cNvSpPr>
                <a:spLocks noChangeArrowheads="1"/>
              </p:cNvSpPr>
              <p:nvPr/>
            </p:nvSpPr>
            <p:spPr bwMode="auto">
              <a:xfrm>
                <a:off x="877" y="1893"/>
                <a:ext cx="104" cy="134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27" name="Textfeld 203"/>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A</a:t>
              </a:r>
            </a:p>
          </p:txBody>
        </p:sp>
      </p:grpSp>
      <p:grpSp>
        <p:nvGrpSpPr>
          <p:cNvPr id="31" name="Gruppieren 207"/>
          <p:cNvGrpSpPr>
            <a:grpSpLocks/>
          </p:cNvGrpSpPr>
          <p:nvPr/>
        </p:nvGrpSpPr>
        <p:grpSpPr bwMode="auto">
          <a:xfrm>
            <a:off x="1830313" y="1427540"/>
            <a:ext cx="539750" cy="4522131"/>
            <a:chOff x="1309411" y="1794302"/>
            <a:chExt cx="310261" cy="3838149"/>
          </a:xfrm>
        </p:grpSpPr>
        <p:grpSp>
          <p:nvGrpSpPr>
            <p:cNvPr id="32" name="Group 17"/>
            <p:cNvGrpSpPr>
              <a:grpSpLocks/>
            </p:cNvGrpSpPr>
            <p:nvPr/>
          </p:nvGrpSpPr>
          <p:grpSpPr bwMode="auto">
            <a:xfrm>
              <a:off x="1382713" y="2143126"/>
              <a:ext cx="165100" cy="3489325"/>
              <a:chOff x="877" y="1348"/>
              <a:chExt cx="104" cy="2198"/>
            </a:xfrm>
          </p:grpSpPr>
          <p:sp>
            <p:nvSpPr>
              <p:cNvPr id="34" name="Rectangle 25"/>
              <p:cNvSpPr>
                <a:spLocks noChangeArrowheads="1"/>
              </p:cNvSpPr>
              <p:nvPr/>
            </p:nvSpPr>
            <p:spPr bwMode="auto">
              <a:xfrm>
                <a:off x="877" y="1348"/>
                <a:ext cx="104" cy="219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35" name="Rectangle 20"/>
              <p:cNvSpPr>
                <a:spLocks noChangeArrowheads="1"/>
              </p:cNvSpPr>
              <p:nvPr/>
            </p:nvSpPr>
            <p:spPr bwMode="auto">
              <a:xfrm>
                <a:off x="877" y="1600"/>
                <a:ext cx="104" cy="144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33" name="Textfeld 209"/>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R</a:t>
              </a:r>
            </a:p>
          </p:txBody>
        </p:sp>
      </p:grpSp>
      <p:grpSp>
        <p:nvGrpSpPr>
          <p:cNvPr id="37" name="Gruppieren 73741"/>
          <p:cNvGrpSpPr>
            <a:grpSpLocks/>
          </p:cNvGrpSpPr>
          <p:nvPr/>
        </p:nvGrpSpPr>
        <p:grpSpPr bwMode="auto">
          <a:xfrm>
            <a:off x="2357876" y="1411927"/>
            <a:ext cx="539750" cy="4531349"/>
            <a:chOff x="2699792" y="1815409"/>
            <a:chExt cx="310261" cy="3845839"/>
          </a:xfrm>
        </p:grpSpPr>
        <p:grpSp>
          <p:nvGrpSpPr>
            <p:cNvPr id="38" name="Gruppieren 213"/>
            <p:cNvGrpSpPr>
              <a:grpSpLocks/>
            </p:cNvGrpSpPr>
            <p:nvPr/>
          </p:nvGrpSpPr>
          <p:grpSpPr bwMode="auto">
            <a:xfrm>
              <a:off x="2699792" y="1815409"/>
              <a:ext cx="310261" cy="1344188"/>
              <a:chOff x="1309411" y="1794302"/>
              <a:chExt cx="310261" cy="1344188"/>
            </a:xfrm>
          </p:grpSpPr>
          <p:sp>
            <p:nvSpPr>
              <p:cNvPr id="43" name="Rectangle 25"/>
              <p:cNvSpPr>
                <a:spLocks noChangeArrowheads="1"/>
              </p:cNvSpPr>
              <p:nvPr/>
            </p:nvSpPr>
            <p:spPr bwMode="auto">
              <a:xfrm>
                <a:off x="1381126" y="2143127"/>
                <a:ext cx="165100" cy="995363"/>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2" name="Textfeld 215"/>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R</a:t>
                </a:r>
              </a:p>
            </p:txBody>
          </p:sp>
        </p:grpSp>
        <p:sp>
          <p:nvSpPr>
            <p:cNvPr id="39" name="Rectangle 25"/>
            <p:cNvSpPr>
              <a:spLocks noChangeArrowheads="1"/>
            </p:cNvSpPr>
            <p:nvPr/>
          </p:nvSpPr>
          <p:spPr bwMode="auto">
            <a:xfrm>
              <a:off x="2771800" y="5261198"/>
              <a:ext cx="165100" cy="40005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0" name="Rectangle 20"/>
            <p:cNvSpPr>
              <a:spLocks noChangeArrowheads="1"/>
            </p:cNvSpPr>
            <p:nvPr/>
          </p:nvSpPr>
          <p:spPr bwMode="auto">
            <a:xfrm>
              <a:off x="2771800" y="3160037"/>
              <a:ext cx="165100" cy="210116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45" name="Gruppieren 222"/>
          <p:cNvGrpSpPr>
            <a:grpSpLocks/>
          </p:cNvGrpSpPr>
          <p:nvPr/>
        </p:nvGrpSpPr>
        <p:grpSpPr bwMode="auto">
          <a:xfrm>
            <a:off x="2822799" y="1419865"/>
            <a:ext cx="539750" cy="4531641"/>
            <a:chOff x="1309411" y="1794302"/>
            <a:chExt cx="310261" cy="3846087"/>
          </a:xfrm>
        </p:grpSpPr>
        <p:grpSp>
          <p:nvGrpSpPr>
            <p:cNvPr id="46" name="Group 17"/>
            <p:cNvGrpSpPr>
              <a:grpSpLocks/>
            </p:cNvGrpSpPr>
            <p:nvPr/>
          </p:nvGrpSpPr>
          <p:grpSpPr bwMode="auto">
            <a:xfrm>
              <a:off x="1382713" y="2143126"/>
              <a:ext cx="165100" cy="3497263"/>
              <a:chOff x="877" y="1348"/>
              <a:chExt cx="104" cy="2203"/>
            </a:xfrm>
          </p:grpSpPr>
          <p:sp>
            <p:nvSpPr>
              <p:cNvPr id="48" name="Rectangle 20"/>
              <p:cNvSpPr>
                <a:spLocks noChangeArrowheads="1"/>
              </p:cNvSpPr>
              <p:nvPr/>
            </p:nvSpPr>
            <p:spPr bwMode="auto">
              <a:xfrm>
                <a:off x="877" y="3143"/>
                <a:ext cx="104" cy="40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9" name="Rectangle 25"/>
              <p:cNvSpPr>
                <a:spLocks noChangeArrowheads="1"/>
              </p:cNvSpPr>
              <p:nvPr/>
            </p:nvSpPr>
            <p:spPr bwMode="auto">
              <a:xfrm>
                <a:off x="877" y="1348"/>
                <a:ext cx="104" cy="1795"/>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47" name="Textfeld 224"/>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A</a:t>
              </a:r>
            </a:p>
          </p:txBody>
        </p:sp>
      </p:grpSp>
      <p:grpSp>
        <p:nvGrpSpPr>
          <p:cNvPr id="51" name="Gruppieren 228"/>
          <p:cNvGrpSpPr>
            <a:grpSpLocks/>
          </p:cNvGrpSpPr>
          <p:nvPr/>
        </p:nvGrpSpPr>
        <p:grpSpPr bwMode="auto">
          <a:xfrm>
            <a:off x="4351885" y="1449388"/>
            <a:ext cx="539750" cy="4531641"/>
            <a:chOff x="1309411" y="1794302"/>
            <a:chExt cx="310261" cy="3846087"/>
          </a:xfrm>
        </p:grpSpPr>
        <p:grpSp>
          <p:nvGrpSpPr>
            <p:cNvPr id="52" name="Group 17"/>
            <p:cNvGrpSpPr>
              <a:grpSpLocks/>
            </p:cNvGrpSpPr>
            <p:nvPr/>
          </p:nvGrpSpPr>
          <p:grpSpPr bwMode="auto">
            <a:xfrm>
              <a:off x="1382713" y="2143126"/>
              <a:ext cx="165100" cy="3497263"/>
              <a:chOff x="877" y="1348"/>
              <a:chExt cx="104" cy="2203"/>
            </a:xfrm>
          </p:grpSpPr>
          <p:sp>
            <p:nvSpPr>
              <p:cNvPr id="54" name="Rectangle 20"/>
              <p:cNvSpPr>
                <a:spLocks noChangeArrowheads="1"/>
              </p:cNvSpPr>
              <p:nvPr/>
            </p:nvSpPr>
            <p:spPr bwMode="auto">
              <a:xfrm>
                <a:off x="877" y="1348"/>
                <a:ext cx="104" cy="2203"/>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5" name="Rectangle 25"/>
              <p:cNvSpPr>
                <a:spLocks noChangeArrowheads="1"/>
              </p:cNvSpPr>
              <p:nvPr/>
            </p:nvSpPr>
            <p:spPr bwMode="auto">
              <a:xfrm>
                <a:off x="877" y="1605"/>
                <a:ext cx="104" cy="1356"/>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53" name="Textfeld 230"/>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A</a:t>
              </a:r>
            </a:p>
          </p:txBody>
        </p:sp>
      </p:grpSp>
      <p:grpSp>
        <p:nvGrpSpPr>
          <p:cNvPr id="57" name="Gruppieren 240"/>
          <p:cNvGrpSpPr>
            <a:grpSpLocks/>
          </p:cNvGrpSpPr>
          <p:nvPr/>
        </p:nvGrpSpPr>
        <p:grpSpPr bwMode="auto">
          <a:xfrm>
            <a:off x="3875740" y="1456531"/>
            <a:ext cx="539750" cy="4515237"/>
            <a:chOff x="1309411" y="1794302"/>
            <a:chExt cx="310261" cy="3833387"/>
          </a:xfrm>
        </p:grpSpPr>
        <p:grpSp>
          <p:nvGrpSpPr>
            <p:cNvPr id="58" name="Group 17"/>
            <p:cNvGrpSpPr>
              <a:grpSpLocks/>
            </p:cNvGrpSpPr>
            <p:nvPr/>
          </p:nvGrpSpPr>
          <p:grpSpPr bwMode="auto">
            <a:xfrm>
              <a:off x="1382713" y="2143126"/>
              <a:ext cx="165100" cy="3484563"/>
              <a:chOff x="877" y="1348"/>
              <a:chExt cx="104" cy="2195"/>
            </a:xfrm>
          </p:grpSpPr>
          <p:sp>
            <p:nvSpPr>
              <p:cNvPr id="60" name="Rectangle 20"/>
              <p:cNvSpPr>
                <a:spLocks noChangeArrowheads="1"/>
              </p:cNvSpPr>
              <p:nvPr/>
            </p:nvSpPr>
            <p:spPr bwMode="auto">
              <a:xfrm>
                <a:off x="877" y="3052"/>
                <a:ext cx="104" cy="49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1" name="Rectangle 25"/>
              <p:cNvSpPr>
                <a:spLocks noChangeArrowheads="1"/>
              </p:cNvSpPr>
              <p:nvPr/>
            </p:nvSpPr>
            <p:spPr bwMode="auto">
              <a:xfrm>
                <a:off x="877" y="1348"/>
                <a:ext cx="104" cy="1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59" name="Textfeld 242"/>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A</a:t>
              </a:r>
            </a:p>
          </p:txBody>
        </p:sp>
      </p:grpSp>
      <p:grpSp>
        <p:nvGrpSpPr>
          <p:cNvPr id="63" name="Gruppieren 246"/>
          <p:cNvGrpSpPr>
            <a:grpSpLocks/>
          </p:cNvGrpSpPr>
          <p:nvPr/>
        </p:nvGrpSpPr>
        <p:grpSpPr bwMode="auto">
          <a:xfrm>
            <a:off x="4906312" y="1454944"/>
            <a:ext cx="539750" cy="4515237"/>
            <a:chOff x="1309411" y="1794302"/>
            <a:chExt cx="310261" cy="3833387"/>
          </a:xfrm>
        </p:grpSpPr>
        <p:grpSp>
          <p:nvGrpSpPr>
            <p:cNvPr id="64" name="Group 17"/>
            <p:cNvGrpSpPr>
              <a:grpSpLocks/>
            </p:cNvGrpSpPr>
            <p:nvPr/>
          </p:nvGrpSpPr>
          <p:grpSpPr bwMode="auto">
            <a:xfrm>
              <a:off x="1382713" y="2143126"/>
              <a:ext cx="165100" cy="3484563"/>
              <a:chOff x="877" y="1348"/>
              <a:chExt cx="104" cy="2195"/>
            </a:xfrm>
          </p:grpSpPr>
          <p:sp>
            <p:nvSpPr>
              <p:cNvPr id="66" name="Rectangle 20"/>
              <p:cNvSpPr>
                <a:spLocks noChangeArrowheads="1"/>
              </p:cNvSpPr>
              <p:nvPr/>
            </p:nvSpPr>
            <p:spPr bwMode="auto">
              <a:xfrm>
                <a:off x="877" y="3235"/>
                <a:ext cx="104" cy="30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7" name="Rectangle 25"/>
              <p:cNvSpPr>
                <a:spLocks noChangeArrowheads="1"/>
              </p:cNvSpPr>
              <p:nvPr/>
            </p:nvSpPr>
            <p:spPr bwMode="auto">
              <a:xfrm>
                <a:off x="877" y="1348"/>
                <a:ext cx="104" cy="18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65" name="Textfeld 248"/>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A</a:t>
              </a:r>
            </a:p>
          </p:txBody>
        </p:sp>
      </p:grpSp>
      <p:grpSp>
        <p:nvGrpSpPr>
          <p:cNvPr id="69" name="Gruppieren 252"/>
          <p:cNvGrpSpPr>
            <a:grpSpLocks/>
          </p:cNvGrpSpPr>
          <p:nvPr/>
        </p:nvGrpSpPr>
        <p:grpSpPr bwMode="auto">
          <a:xfrm>
            <a:off x="3336984" y="1454150"/>
            <a:ext cx="539750" cy="4518633"/>
            <a:chOff x="949371" y="1794302"/>
            <a:chExt cx="310261" cy="3833387"/>
          </a:xfrm>
        </p:grpSpPr>
        <p:grpSp>
          <p:nvGrpSpPr>
            <p:cNvPr id="70" name="Group 127"/>
            <p:cNvGrpSpPr>
              <a:grpSpLocks/>
            </p:cNvGrpSpPr>
            <p:nvPr/>
          </p:nvGrpSpPr>
          <p:grpSpPr bwMode="auto">
            <a:xfrm>
              <a:off x="1011241" y="2143126"/>
              <a:ext cx="166688" cy="3484563"/>
              <a:chOff x="637" y="1350"/>
              <a:chExt cx="105" cy="2195"/>
            </a:xfrm>
          </p:grpSpPr>
          <p:sp>
            <p:nvSpPr>
              <p:cNvPr id="72" name="Rectangle 131"/>
              <p:cNvSpPr>
                <a:spLocks noChangeArrowheads="1"/>
              </p:cNvSpPr>
              <p:nvPr/>
            </p:nvSpPr>
            <p:spPr bwMode="auto">
              <a:xfrm>
                <a:off x="637" y="2925"/>
                <a:ext cx="105" cy="62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3" name="Rectangle 134"/>
              <p:cNvSpPr>
                <a:spLocks noChangeArrowheads="1"/>
              </p:cNvSpPr>
              <p:nvPr/>
            </p:nvSpPr>
            <p:spPr bwMode="auto">
              <a:xfrm>
                <a:off x="637" y="2054"/>
                <a:ext cx="105" cy="87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4" name="Rectangle 137"/>
              <p:cNvSpPr>
                <a:spLocks noChangeArrowheads="1"/>
              </p:cNvSpPr>
              <p:nvPr/>
            </p:nvSpPr>
            <p:spPr bwMode="auto">
              <a:xfrm>
                <a:off x="637" y="1350"/>
                <a:ext cx="105" cy="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71" name="Textfeld 254"/>
            <p:cNvSpPr txBox="1">
              <a:spLocks noChangeArrowheads="1"/>
            </p:cNvSpPr>
            <p:nvPr/>
          </p:nvSpPr>
          <p:spPr bwMode="auto">
            <a:xfrm>
              <a:off x="949371" y="1794302"/>
              <a:ext cx="310261" cy="391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latin typeface="Calibri" panose="020F0502020204030204" pitchFamily="34" charset="0"/>
                </a:rPr>
                <a:t>R</a:t>
              </a:r>
            </a:p>
          </p:txBody>
        </p:sp>
      </p:grpSp>
      <p:grpSp>
        <p:nvGrpSpPr>
          <p:cNvPr id="76" name="Gruppieren 94"/>
          <p:cNvGrpSpPr>
            <a:grpSpLocks/>
          </p:cNvGrpSpPr>
          <p:nvPr/>
        </p:nvGrpSpPr>
        <p:grpSpPr bwMode="auto">
          <a:xfrm>
            <a:off x="6656065" y="1448449"/>
            <a:ext cx="539750" cy="4516322"/>
            <a:chOff x="1309411" y="1794302"/>
            <a:chExt cx="310261" cy="3833387"/>
          </a:xfrm>
        </p:grpSpPr>
        <p:sp>
          <p:nvSpPr>
            <p:cNvPr id="79" name="Rectangle 20"/>
            <p:cNvSpPr>
              <a:spLocks noChangeArrowheads="1"/>
            </p:cNvSpPr>
            <p:nvPr/>
          </p:nvSpPr>
          <p:spPr bwMode="auto">
            <a:xfrm>
              <a:off x="1382713" y="2143126"/>
              <a:ext cx="165100" cy="3484563"/>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8" name="Textfeld 96"/>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solidFill>
                    <a:srgbClr val="E57301"/>
                  </a:solidFill>
                  <a:latin typeface="Calibri" panose="020F0502020204030204" pitchFamily="34" charset="0"/>
                </a:rPr>
                <a:t>R</a:t>
              </a:r>
            </a:p>
          </p:txBody>
        </p:sp>
      </p:grpSp>
      <p:grpSp>
        <p:nvGrpSpPr>
          <p:cNvPr id="81" name="Gruppieren 100"/>
          <p:cNvGrpSpPr>
            <a:grpSpLocks/>
          </p:cNvGrpSpPr>
          <p:nvPr/>
        </p:nvGrpSpPr>
        <p:grpSpPr bwMode="auto">
          <a:xfrm>
            <a:off x="7122790" y="1448449"/>
            <a:ext cx="539750" cy="4516322"/>
            <a:chOff x="1309411" y="1794302"/>
            <a:chExt cx="310261" cy="3833387"/>
          </a:xfrm>
        </p:grpSpPr>
        <p:sp>
          <p:nvSpPr>
            <p:cNvPr id="84" name="Rectangle 25"/>
            <p:cNvSpPr>
              <a:spLocks noChangeArrowheads="1"/>
            </p:cNvSpPr>
            <p:nvPr/>
          </p:nvSpPr>
          <p:spPr bwMode="auto">
            <a:xfrm>
              <a:off x="1382713" y="2143126"/>
              <a:ext cx="165100" cy="3484563"/>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3" name="Textfeld 102"/>
            <p:cNvSpPr txBox="1">
              <a:spLocks noChangeArrowheads="1"/>
            </p:cNvSpPr>
            <p:nvPr/>
          </p:nvSpPr>
          <p:spPr bwMode="auto">
            <a:xfrm>
              <a:off x="1309411" y="1794302"/>
              <a:ext cx="310261" cy="391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GB" altLang="de-DE" sz="2400" b="1" dirty="0">
                  <a:solidFill>
                    <a:srgbClr val="000099"/>
                  </a:solidFill>
                  <a:latin typeface="Calibri" panose="020F0502020204030204" pitchFamily="34" charset="0"/>
                </a:rPr>
                <a:t>S</a:t>
              </a:r>
            </a:p>
          </p:txBody>
        </p:sp>
      </p:grpSp>
      <p:sp>
        <p:nvSpPr>
          <p:cNvPr id="87" name="Rechteck 3"/>
          <p:cNvSpPr/>
          <p:nvPr/>
        </p:nvSpPr>
        <p:spPr>
          <a:xfrm>
            <a:off x="150554" y="1435035"/>
            <a:ext cx="6588125" cy="484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800" dirty="0"/>
          </a:p>
        </p:txBody>
      </p:sp>
      <p:sp>
        <p:nvSpPr>
          <p:cNvPr id="94" name="Text Box 132"/>
          <p:cNvSpPr txBox="1">
            <a:spLocks noChangeArrowheads="1"/>
          </p:cNvSpPr>
          <p:nvPr/>
        </p:nvSpPr>
        <p:spPr bwMode="auto">
          <a:xfrm>
            <a:off x="7838388" y="436854"/>
            <a:ext cx="4262565"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r" eaLnBrk="1" hangingPunct="1">
              <a:spcBef>
                <a:spcPct val="50000"/>
              </a:spcBef>
              <a:buFontTx/>
              <a:buNone/>
            </a:pPr>
            <a:r>
              <a:rPr lang="en-GB" altLang="de-DE" sz="1800" dirty="0">
                <a:latin typeface="Arial" panose="020B0604020202020204" pitchFamily="34" charset="0"/>
                <a:cs typeface="Arial" panose="020B0604020202020204" pitchFamily="34" charset="0"/>
              </a:rPr>
              <a:t>© Drawing: </a:t>
            </a:r>
            <a:r>
              <a:rPr lang="en-GB" altLang="de-DE" sz="1800" dirty="0">
                <a:latin typeface="Arial" panose="020B0604020202020204" pitchFamily="34" charset="0"/>
              </a:rPr>
              <a:t>Courtesy F. Kopisch-Obuch.</a:t>
            </a:r>
            <a:br>
              <a:rPr lang="en-GB" altLang="de-DE" sz="1800" dirty="0">
                <a:latin typeface="Arial" panose="020B0604020202020204" pitchFamily="34" charset="0"/>
              </a:rPr>
            </a:br>
            <a:r>
              <a:rPr lang="en-GB" altLang="de-DE" sz="1800" dirty="0">
                <a:latin typeface="Arial" panose="020B0604020202020204" pitchFamily="34" charset="0"/>
              </a:rPr>
              <a:t>A </a:t>
            </a:r>
            <a:r>
              <a:rPr lang="en-GB" altLang="de-DE" sz="1800" dirty="0">
                <a:solidFill>
                  <a:srgbClr val="DB5503"/>
                </a:solidFill>
                <a:effectLst>
                  <a:outerShdw blurRad="38100" dist="38100" dir="2700000" algn="tl">
                    <a:srgbClr val="000000">
                      <a:alpha val="43137"/>
                    </a:srgbClr>
                  </a:outerShdw>
                </a:effectLst>
                <a:latin typeface="Arial" panose="020B0604020202020204" pitchFamily="34" charset="0"/>
              </a:rPr>
              <a:t>KWS</a:t>
            </a:r>
            <a:r>
              <a:rPr lang="en-GB" altLang="de-DE" sz="1800" dirty="0">
                <a:latin typeface="Arial" panose="020B0604020202020204" pitchFamily="34" charset="0"/>
              </a:rPr>
              <a:t> Breeder, therefore it is </a:t>
            </a:r>
            <a:r>
              <a:rPr lang="en-GB" altLang="de-DE" sz="1800" dirty="0">
                <a:solidFill>
                  <a:srgbClr val="DB5503"/>
                </a:solidFill>
                <a:effectLst>
                  <a:outerShdw blurRad="38100" dist="38100" dir="2700000" algn="tl">
                    <a:srgbClr val="000000">
                      <a:alpha val="43137"/>
                    </a:srgbClr>
                  </a:outerShdw>
                </a:effectLst>
                <a:latin typeface="Arial" panose="020B0604020202020204" pitchFamily="34" charset="0"/>
              </a:rPr>
              <a:t>this colour </a:t>
            </a:r>
            <a:r>
              <a:rPr lang="en-GB" altLang="de-DE" sz="1800" dirty="0">
                <a:latin typeface="Arial" panose="020B0604020202020204" pitchFamily="34" charset="0"/>
              </a:rPr>
              <a:t>that indicates the </a:t>
            </a:r>
            <a:r>
              <a:rPr lang="en-GB" altLang="de-DE" sz="1800" dirty="0">
                <a:solidFill>
                  <a:srgbClr val="DB5503"/>
                </a:solidFill>
                <a:latin typeface="Arial" panose="020B0604020202020204" pitchFamily="34" charset="0"/>
              </a:rPr>
              <a:t>resistance</a:t>
            </a:r>
          </a:p>
        </p:txBody>
      </p:sp>
      <p:grpSp>
        <p:nvGrpSpPr>
          <p:cNvPr id="97" name="Group 17"/>
          <p:cNvGrpSpPr>
            <a:grpSpLocks/>
          </p:cNvGrpSpPr>
          <p:nvPr/>
        </p:nvGrpSpPr>
        <p:grpSpPr bwMode="auto">
          <a:xfrm>
            <a:off x="8276930" y="1847032"/>
            <a:ext cx="288064" cy="4127978"/>
            <a:chOff x="877" y="1339"/>
            <a:chExt cx="104" cy="2207"/>
          </a:xfrm>
        </p:grpSpPr>
        <p:sp>
          <p:nvSpPr>
            <p:cNvPr id="99" name="Rectangle 20"/>
            <p:cNvSpPr>
              <a:spLocks noChangeArrowheads="1"/>
            </p:cNvSpPr>
            <p:nvPr/>
          </p:nvSpPr>
          <p:spPr bwMode="auto">
            <a:xfrm>
              <a:off x="877" y="1339"/>
              <a:ext cx="104" cy="220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0" name="Rectangle 25"/>
            <p:cNvSpPr>
              <a:spLocks noChangeArrowheads="1"/>
            </p:cNvSpPr>
            <p:nvPr/>
          </p:nvSpPr>
          <p:spPr bwMode="auto">
            <a:xfrm>
              <a:off x="877" y="1893"/>
              <a:ext cx="104" cy="134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103" name="TextBox 102"/>
          <p:cNvSpPr txBox="1"/>
          <p:nvPr/>
        </p:nvSpPr>
        <p:spPr>
          <a:xfrm>
            <a:off x="8712320" y="1822929"/>
            <a:ext cx="3299376" cy="369331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Symbolizes a genotype. The genome of it. Well, with only 1 chromosome per genome, and take it for two homologous chromosomes with the same allele, hence we symbolize homozygous genotypes. The two colours show the areas (pieces, chunks) of the </a:t>
            </a:r>
            <a:r>
              <a:rPr lang="en-GB" dirty="0" err="1">
                <a:latin typeface="Arial" panose="020B0604020202020204" pitchFamily="34" charset="0"/>
                <a:cs typeface="Arial" panose="020B0604020202020204" pitchFamily="34" charset="0"/>
              </a:rPr>
              <a:t>chrom-osome</a:t>
            </a:r>
            <a:r>
              <a:rPr lang="en-GB" dirty="0">
                <a:latin typeface="Arial" panose="020B0604020202020204" pitchFamily="34" charset="0"/>
                <a:cs typeface="Arial" panose="020B0604020202020204" pitchFamily="34" charset="0"/>
              </a:rPr>
              <a:t> that were inherited from two ancestors (the </a:t>
            </a:r>
            <a:r>
              <a:rPr lang="en-GB" dirty="0">
                <a:solidFill>
                  <a:srgbClr val="000099"/>
                </a:solidFill>
                <a:latin typeface="Arial" panose="020B0604020202020204" pitchFamily="34" charset="0"/>
                <a:cs typeface="Arial" panose="020B0604020202020204" pitchFamily="34" charset="0"/>
              </a:rPr>
              <a:t>blue ancestor</a:t>
            </a:r>
            <a:r>
              <a:rPr lang="en-GB" dirty="0">
                <a:latin typeface="Arial" panose="020B0604020202020204" pitchFamily="34" charset="0"/>
                <a:cs typeface="Arial" panose="020B0604020202020204" pitchFamily="34" charset="0"/>
              </a:rPr>
              <a:t>, the </a:t>
            </a:r>
            <a:r>
              <a:rPr lang="en-GB" dirty="0">
                <a:solidFill>
                  <a:srgbClr val="E57301"/>
                </a:solidFill>
                <a:latin typeface="Arial" panose="020B0604020202020204" pitchFamily="34" charset="0"/>
                <a:cs typeface="Arial" panose="020B0604020202020204" pitchFamily="34" charset="0"/>
              </a:rPr>
              <a:t>orange ancestor</a:t>
            </a:r>
            <a:r>
              <a:rPr lang="en-GB" dirty="0">
                <a:latin typeface="Arial" panose="020B0604020202020204" pitchFamily="34" charset="0"/>
                <a:cs typeface="Arial" panose="020B0604020202020204" pitchFamily="34" charset="0"/>
              </a:rPr>
              <a:t>).</a:t>
            </a:r>
          </a:p>
        </p:txBody>
      </p:sp>
      <p:sp>
        <p:nvSpPr>
          <p:cNvPr id="104" name="Rectangle 103"/>
          <p:cNvSpPr/>
          <p:nvPr/>
        </p:nvSpPr>
        <p:spPr>
          <a:xfrm>
            <a:off x="8276930" y="1838527"/>
            <a:ext cx="141508" cy="4134256"/>
          </a:xfrm>
          <a:prstGeom prst="rect">
            <a:avLst/>
          </a:prstGeom>
          <a:noFill/>
          <a:ln>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Rectangle 104"/>
          <p:cNvSpPr/>
          <p:nvPr/>
        </p:nvSpPr>
        <p:spPr>
          <a:xfrm>
            <a:off x="8429330" y="1853551"/>
            <a:ext cx="141508" cy="4134256"/>
          </a:xfrm>
          <a:prstGeom prst="rect">
            <a:avLst/>
          </a:prstGeom>
          <a:noFill/>
          <a:ln>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Rectangle 20"/>
          <p:cNvSpPr>
            <a:spLocks noChangeArrowheads="1"/>
          </p:cNvSpPr>
          <p:nvPr/>
        </p:nvSpPr>
        <p:spPr bwMode="auto">
          <a:xfrm>
            <a:off x="635778" y="3597499"/>
            <a:ext cx="288063" cy="2374846"/>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7" name="Rectangle 25"/>
          <p:cNvSpPr>
            <a:spLocks noChangeArrowheads="1"/>
          </p:cNvSpPr>
          <p:nvPr/>
        </p:nvSpPr>
        <p:spPr bwMode="auto">
          <a:xfrm>
            <a:off x="635778" y="1866812"/>
            <a:ext cx="288063" cy="17306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2" name="Right Triangle 81"/>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AE3C08E6-63D1-4B7D-9C94-EAC5A4A73119}"/>
              </a:ext>
            </a:extLst>
          </p:cNvPr>
          <p:cNvPicPr>
            <a:picLocks noChangeAspect="1"/>
          </p:cNvPicPr>
          <p:nvPr/>
        </p:nvPicPr>
        <p:blipFill>
          <a:blip r:embed="rId2"/>
          <a:stretch>
            <a:fillRect/>
          </a:stretch>
        </p:blipFill>
        <p:spPr>
          <a:xfrm>
            <a:off x="7162317" y="655691"/>
            <a:ext cx="680679" cy="7079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90764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6581104" y="1160987"/>
            <a:ext cx="5476217"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members of this panel of homozygous </a:t>
            </a:r>
            <a:r>
              <a:rPr lang="en-GB" dirty="0" err="1">
                <a:latin typeface="Arial" panose="020B0604020202020204" pitchFamily="34" charset="0"/>
                <a:cs typeface="Arial" panose="020B0604020202020204" pitchFamily="34" charset="0"/>
              </a:rPr>
              <a:t>geno</a:t>
            </a:r>
            <a:r>
              <a:rPr lang="en-GB" dirty="0">
                <a:latin typeface="Arial" panose="020B0604020202020204" pitchFamily="34" charset="0"/>
                <a:cs typeface="Arial" panose="020B0604020202020204" pitchFamily="34" charset="0"/>
              </a:rPr>
              <a:t>-types share different parts of their genome with either of their ancestors; and they are either resistant </a:t>
            </a:r>
            <a:r>
              <a:rPr lang="en-GB" b="1" dirty="0">
                <a:solidFill>
                  <a:srgbClr val="DB5503"/>
                </a:solidFill>
                <a:latin typeface="Courier New" panose="02070309020205020404" pitchFamily="49" charset="0"/>
                <a:cs typeface="Courier New" panose="02070309020205020404" pitchFamily="49" charset="0"/>
              </a:rPr>
              <a:t>R</a:t>
            </a:r>
            <a:r>
              <a:rPr lang="en-GB" dirty="0">
                <a:latin typeface="Arial" panose="020B0604020202020204" pitchFamily="34" charset="0"/>
                <a:cs typeface="Arial" panose="020B0604020202020204" pitchFamily="34" charset="0"/>
              </a:rPr>
              <a:t> or susceptible </a:t>
            </a:r>
            <a:r>
              <a:rPr lang="en-GB"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Let us arrange them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according to one </a:t>
            </a:r>
            <a:r>
              <a:rPr lang="en-GB" dirty="0">
                <a:latin typeface="Arial" panose="020B0604020202020204" pitchFamily="34" charset="0"/>
                <a:cs typeface="Arial" panose="020B0604020202020204" pitchFamily="34" charset="0"/>
              </a:rPr>
              <a:t>DNA-marker: (one out of </a:t>
            </a:r>
            <a:r>
              <a:rPr lang="en-GB" dirty="0">
                <a:solidFill>
                  <a:srgbClr val="0000FF"/>
                </a:solidFill>
                <a:latin typeface="Arial" panose="020B0604020202020204" pitchFamily="34" charset="0"/>
                <a:cs typeface="Arial" panose="020B0604020202020204" pitchFamily="34" charset="0"/>
              </a:rPr>
              <a:t>very many and typically genome-wide distributed) </a:t>
            </a:r>
            <a:r>
              <a:rPr lang="en-GB" dirty="0">
                <a:latin typeface="Arial" panose="020B0604020202020204" pitchFamily="34" charset="0"/>
                <a:cs typeface="Arial" panose="020B0604020202020204" pitchFamily="34" charset="0"/>
              </a:rPr>
              <a:t>... Call this one DNA-Marker „</a:t>
            </a:r>
            <a:r>
              <a:rPr lang="en-GB" dirty="0">
                <a:solidFill>
                  <a:srgbClr val="C00000"/>
                </a:solidFill>
                <a:latin typeface="Arial" panose="020B0604020202020204" pitchFamily="34" charset="0"/>
                <a:cs typeface="Arial" panose="020B0604020202020204" pitchFamily="34" charset="0"/>
              </a:rPr>
              <a:t>SNP</a:t>
            </a:r>
            <a:r>
              <a:rPr lang="en-GB" dirty="0">
                <a:latin typeface="Arial" panose="020B0604020202020204" pitchFamily="34" charset="0"/>
                <a:cs typeface="Arial" panose="020B0604020202020204" pitchFamily="34" charset="0"/>
              </a:rPr>
              <a:t> 1“, being located somewhere in the middle of every-thing.</a:t>
            </a:r>
          </a:p>
        </p:txBody>
      </p:sp>
      <p:sp>
        <p:nvSpPr>
          <p:cNvPr id="95" name="TextBox 94"/>
          <p:cNvSpPr txBox="1"/>
          <p:nvPr/>
        </p:nvSpPr>
        <p:spPr>
          <a:xfrm>
            <a:off x="72980" y="36000"/>
            <a:ext cx="119843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How to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mark</a:t>
            </a:r>
            <a:r>
              <a:rPr lang="en-GB" sz="2400" dirty="0">
                <a:latin typeface="Arial" panose="020B0604020202020204" pitchFamily="34" charset="0"/>
                <a:cs typeface="Arial" panose="020B0604020202020204" pitchFamily="34" charset="0"/>
              </a:rPr>
              <a:t> and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locate </a:t>
            </a:r>
            <a:r>
              <a:rPr lang="en-GB" sz="2400" dirty="0">
                <a:latin typeface="Arial" panose="020B0604020202020204" pitchFamily="34" charset="0"/>
                <a:cs typeface="Arial" panose="020B0604020202020204" pitchFamily="34" charset="0"/>
              </a:rPr>
              <a:t>a so-called QTL, employing DNA-markers. And how to </a:t>
            </a:r>
            <a:r>
              <a:rPr lang="en-GB" sz="2400" dirty="0" err="1">
                <a:latin typeface="Arial" panose="020B0604020202020204" pitchFamily="34" charset="0"/>
                <a:cs typeface="Arial" panose="020B0604020202020204" pitchFamily="34" charset="0"/>
              </a:rPr>
              <a:t>esti</a:t>
            </a:r>
            <a:r>
              <a:rPr lang="en-GB" sz="2400" dirty="0">
                <a:latin typeface="Arial" panose="020B0604020202020204" pitchFamily="34" charset="0"/>
                <a:cs typeface="Arial" panose="020B0604020202020204" pitchFamily="34" charset="0"/>
              </a:rPr>
              <a:t>-mate the effect of such QTL. </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
        <p:nvSpPr>
          <p:cNvPr id="5" name="Rectangle 6"/>
          <p:cNvSpPr>
            <a:spLocks noChangeArrowheads="1"/>
          </p:cNvSpPr>
          <p:nvPr/>
        </p:nvSpPr>
        <p:spPr bwMode="auto">
          <a:xfrm>
            <a:off x="1888803" y="6192229"/>
            <a:ext cx="36644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GB" altLang="de-DE" sz="2000" dirty="0">
                <a:solidFill>
                  <a:srgbClr val="000000"/>
                </a:solidFill>
                <a:latin typeface="Arial" panose="020B0604020202020204" pitchFamily="34" charset="0"/>
              </a:rPr>
              <a:t>Polymorphic, diverse Population</a:t>
            </a:r>
            <a:endParaRPr lang="en-GB" altLang="de-DE" sz="2400" dirty="0">
              <a:solidFill>
                <a:srgbClr val="000000"/>
              </a:solidFill>
              <a:latin typeface="Arial" panose="020B0604020202020204" pitchFamily="34" charset="0"/>
            </a:endParaRPr>
          </a:p>
        </p:txBody>
      </p:sp>
      <p:grpSp>
        <p:nvGrpSpPr>
          <p:cNvPr id="7" name="Group 127"/>
          <p:cNvGrpSpPr>
            <a:grpSpLocks/>
          </p:cNvGrpSpPr>
          <p:nvPr/>
        </p:nvGrpSpPr>
        <p:grpSpPr bwMode="auto">
          <a:xfrm>
            <a:off x="5569449" y="1876448"/>
            <a:ext cx="289981" cy="4096945"/>
            <a:chOff x="637" y="1355"/>
            <a:chExt cx="105" cy="2223"/>
          </a:xfrm>
        </p:grpSpPr>
        <p:sp>
          <p:nvSpPr>
            <p:cNvPr id="9" name="Rectangle 131"/>
            <p:cNvSpPr>
              <a:spLocks noChangeArrowheads="1"/>
            </p:cNvSpPr>
            <p:nvPr/>
          </p:nvSpPr>
          <p:spPr bwMode="auto">
            <a:xfrm>
              <a:off x="637" y="2930"/>
              <a:ext cx="105" cy="64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10" name="Rectangle 134"/>
            <p:cNvSpPr>
              <a:spLocks noChangeArrowheads="1"/>
            </p:cNvSpPr>
            <p:nvPr/>
          </p:nvSpPr>
          <p:spPr bwMode="auto">
            <a:xfrm>
              <a:off x="637" y="2206"/>
              <a:ext cx="105" cy="72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11" name="Rectangle 137"/>
            <p:cNvSpPr>
              <a:spLocks noChangeArrowheads="1"/>
            </p:cNvSpPr>
            <p:nvPr/>
          </p:nvSpPr>
          <p:spPr bwMode="auto">
            <a:xfrm>
              <a:off x="637" y="1355"/>
              <a:ext cx="105" cy="8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grpSp>
      <p:sp>
        <p:nvSpPr>
          <p:cNvPr id="16" name="Rectangle 20"/>
          <p:cNvSpPr>
            <a:spLocks noChangeArrowheads="1"/>
          </p:cNvSpPr>
          <p:nvPr/>
        </p:nvSpPr>
        <p:spPr bwMode="auto">
          <a:xfrm>
            <a:off x="1062933" y="3713943"/>
            <a:ext cx="288063" cy="2251964"/>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7" name="Rectangle 25"/>
          <p:cNvSpPr>
            <a:spLocks noChangeArrowheads="1"/>
          </p:cNvSpPr>
          <p:nvPr/>
        </p:nvSpPr>
        <p:spPr bwMode="auto">
          <a:xfrm>
            <a:off x="1062933" y="1860374"/>
            <a:ext cx="288063" cy="184421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8" name="Rectangle 27"/>
          <p:cNvSpPr>
            <a:spLocks noChangeArrowheads="1"/>
          </p:cNvSpPr>
          <p:nvPr/>
        </p:nvSpPr>
        <p:spPr bwMode="auto">
          <a:xfrm>
            <a:off x="1193083" y="6048205"/>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2" name="Rectangle 20"/>
          <p:cNvSpPr>
            <a:spLocks noChangeArrowheads="1"/>
          </p:cNvSpPr>
          <p:nvPr/>
        </p:nvSpPr>
        <p:spPr bwMode="auto">
          <a:xfrm>
            <a:off x="1506328" y="3265046"/>
            <a:ext cx="287219" cy="270086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3" name="Rectangle 25"/>
          <p:cNvSpPr>
            <a:spLocks noChangeArrowheads="1"/>
          </p:cNvSpPr>
          <p:nvPr/>
        </p:nvSpPr>
        <p:spPr bwMode="auto">
          <a:xfrm>
            <a:off x="1506328" y="1860374"/>
            <a:ext cx="287219" cy="140467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26" name="Group 17"/>
          <p:cNvGrpSpPr>
            <a:grpSpLocks/>
          </p:cNvGrpSpPr>
          <p:nvPr/>
        </p:nvGrpSpPr>
        <p:grpSpPr bwMode="auto">
          <a:xfrm>
            <a:off x="6042550" y="1861269"/>
            <a:ext cx="288064" cy="4127978"/>
            <a:chOff x="877" y="1339"/>
            <a:chExt cx="104" cy="2207"/>
          </a:xfrm>
        </p:grpSpPr>
        <p:sp>
          <p:nvSpPr>
            <p:cNvPr id="28" name="Rectangle 20"/>
            <p:cNvSpPr>
              <a:spLocks noChangeArrowheads="1"/>
            </p:cNvSpPr>
            <p:nvPr/>
          </p:nvSpPr>
          <p:spPr bwMode="auto">
            <a:xfrm>
              <a:off x="877" y="1339"/>
              <a:ext cx="104" cy="220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9" name="Rectangle 25"/>
            <p:cNvSpPr>
              <a:spLocks noChangeArrowheads="1"/>
            </p:cNvSpPr>
            <p:nvPr/>
          </p:nvSpPr>
          <p:spPr bwMode="auto">
            <a:xfrm>
              <a:off x="877" y="1893"/>
              <a:ext cx="104" cy="134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34" name="Rectangle 25"/>
          <p:cNvSpPr>
            <a:spLocks noChangeArrowheads="1"/>
          </p:cNvSpPr>
          <p:nvPr/>
        </p:nvSpPr>
        <p:spPr bwMode="auto">
          <a:xfrm>
            <a:off x="1957837" y="1838526"/>
            <a:ext cx="287219" cy="411114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35" name="Rectangle 20"/>
          <p:cNvSpPr>
            <a:spLocks noChangeArrowheads="1"/>
          </p:cNvSpPr>
          <p:nvPr/>
        </p:nvSpPr>
        <p:spPr bwMode="auto">
          <a:xfrm>
            <a:off x="1957837" y="2309867"/>
            <a:ext cx="287219" cy="270647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3" name="Rectangle 25"/>
          <p:cNvSpPr>
            <a:spLocks noChangeArrowheads="1"/>
          </p:cNvSpPr>
          <p:nvPr/>
        </p:nvSpPr>
        <p:spPr bwMode="auto">
          <a:xfrm>
            <a:off x="2482631" y="1822929"/>
            <a:ext cx="287218" cy="117278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39" name="Rectangle 25"/>
          <p:cNvSpPr>
            <a:spLocks noChangeArrowheads="1"/>
          </p:cNvSpPr>
          <p:nvPr/>
        </p:nvSpPr>
        <p:spPr bwMode="auto">
          <a:xfrm>
            <a:off x="2483141" y="5471918"/>
            <a:ext cx="287218" cy="47135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0" name="Rectangle 20"/>
          <p:cNvSpPr>
            <a:spLocks noChangeArrowheads="1"/>
          </p:cNvSpPr>
          <p:nvPr/>
        </p:nvSpPr>
        <p:spPr bwMode="auto">
          <a:xfrm>
            <a:off x="2483141" y="2996231"/>
            <a:ext cx="287218" cy="247568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12" name="Group 11"/>
          <p:cNvGrpSpPr/>
          <p:nvPr/>
        </p:nvGrpSpPr>
        <p:grpSpPr>
          <a:xfrm>
            <a:off x="2980374" y="1830866"/>
            <a:ext cx="287219" cy="4120640"/>
            <a:chOff x="2950323" y="1830866"/>
            <a:chExt cx="287219" cy="4120640"/>
          </a:xfrm>
        </p:grpSpPr>
        <p:sp>
          <p:nvSpPr>
            <p:cNvPr id="48" name="Rectangle 20"/>
            <p:cNvSpPr>
              <a:spLocks noChangeArrowheads="1"/>
            </p:cNvSpPr>
            <p:nvPr/>
          </p:nvSpPr>
          <p:spPr bwMode="auto">
            <a:xfrm>
              <a:off x="2950323" y="5188355"/>
              <a:ext cx="287219" cy="7631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9" name="Rectangle 25"/>
            <p:cNvSpPr>
              <a:spLocks noChangeArrowheads="1"/>
            </p:cNvSpPr>
            <p:nvPr/>
          </p:nvSpPr>
          <p:spPr bwMode="auto">
            <a:xfrm>
              <a:off x="2950323" y="1830866"/>
              <a:ext cx="287219" cy="3357489"/>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52" name="Group 17"/>
          <p:cNvGrpSpPr>
            <a:grpSpLocks/>
          </p:cNvGrpSpPr>
          <p:nvPr/>
        </p:nvGrpSpPr>
        <p:grpSpPr bwMode="auto">
          <a:xfrm>
            <a:off x="4509457" y="1860389"/>
            <a:ext cx="287219" cy="4120640"/>
            <a:chOff x="877" y="1348"/>
            <a:chExt cx="104" cy="2203"/>
          </a:xfrm>
        </p:grpSpPr>
        <p:sp>
          <p:nvSpPr>
            <p:cNvPr id="54" name="Rectangle 20"/>
            <p:cNvSpPr>
              <a:spLocks noChangeArrowheads="1"/>
            </p:cNvSpPr>
            <p:nvPr/>
          </p:nvSpPr>
          <p:spPr bwMode="auto">
            <a:xfrm>
              <a:off x="877" y="1348"/>
              <a:ext cx="104" cy="2203"/>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5" name="Rectangle 25"/>
            <p:cNvSpPr>
              <a:spLocks noChangeArrowheads="1"/>
            </p:cNvSpPr>
            <p:nvPr/>
          </p:nvSpPr>
          <p:spPr bwMode="auto">
            <a:xfrm>
              <a:off x="877" y="1605"/>
              <a:ext cx="104" cy="1356"/>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58" name="Group 17"/>
          <p:cNvGrpSpPr>
            <a:grpSpLocks/>
          </p:cNvGrpSpPr>
          <p:nvPr/>
        </p:nvGrpSpPr>
        <p:grpSpPr bwMode="auto">
          <a:xfrm>
            <a:off x="4020433" y="1854522"/>
            <a:ext cx="287219" cy="4104367"/>
            <a:chOff x="877" y="1348"/>
            <a:chExt cx="104" cy="2195"/>
          </a:xfrm>
        </p:grpSpPr>
        <p:sp>
          <p:nvSpPr>
            <p:cNvPr id="60" name="Rectangle 20"/>
            <p:cNvSpPr>
              <a:spLocks noChangeArrowheads="1"/>
            </p:cNvSpPr>
            <p:nvPr/>
          </p:nvSpPr>
          <p:spPr bwMode="auto">
            <a:xfrm>
              <a:off x="877" y="3052"/>
              <a:ext cx="104" cy="49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1" name="Rectangle 25"/>
            <p:cNvSpPr>
              <a:spLocks noChangeArrowheads="1"/>
            </p:cNvSpPr>
            <p:nvPr/>
          </p:nvSpPr>
          <p:spPr bwMode="auto">
            <a:xfrm>
              <a:off x="877" y="1348"/>
              <a:ext cx="104" cy="1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64" name="Group 17"/>
          <p:cNvGrpSpPr>
            <a:grpSpLocks/>
          </p:cNvGrpSpPr>
          <p:nvPr/>
        </p:nvGrpSpPr>
        <p:grpSpPr bwMode="auto">
          <a:xfrm>
            <a:off x="5033833" y="1865814"/>
            <a:ext cx="287219" cy="4104367"/>
            <a:chOff x="877" y="1348"/>
            <a:chExt cx="104" cy="2195"/>
          </a:xfrm>
        </p:grpSpPr>
        <p:sp>
          <p:nvSpPr>
            <p:cNvPr id="66" name="Rectangle 20"/>
            <p:cNvSpPr>
              <a:spLocks noChangeArrowheads="1"/>
            </p:cNvSpPr>
            <p:nvPr/>
          </p:nvSpPr>
          <p:spPr bwMode="auto">
            <a:xfrm>
              <a:off x="877" y="3235"/>
              <a:ext cx="104" cy="30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7" name="Rectangle 25"/>
            <p:cNvSpPr>
              <a:spLocks noChangeArrowheads="1"/>
            </p:cNvSpPr>
            <p:nvPr/>
          </p:nvSpPr>
          <p:spPr bwMode="auto">
            <a:xfrm>
              <a:off x="877" y="1348"/>
              <a:ext cx="104" cy="18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70" name="Group 127"/>
          <p:cNvGrpSpPr>
            <a:grpSpLocks/>
          </p:cNvGrpSpPr>
          <p:nvPr/>
        </p:nvGrpSpPr>
        <p:grpSpPr bwMode="auto">
          <a:xfrm>
            <a:off x="3504719" y="1843864"/>
            <a:ext cx="289981" cy="4107454"/>
            <a:chOff x="637" y="1350"/>
            <a:chExt cx="105" cy="2195"/>
          </a:xfrm>
        </p:grpSpPr>
        <p:sp>
          <p:nvSpPr>
            <p:cNvPr id="72" name="Rectangle 131"/>
            <p:cNvSpPr>
              <a:spLocks noChangeArrowheads="1"/>
            </p:cNvSpPr>
            <p:nvPr/>
          </p:nvSpPr>
          <p:spPr bwMode="auto">
            <a:xfrm>
              <a:off x="637" y="2925"/>
              <a:ext cx="105" cy="62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3" name="Rectangle 134"/>
            <p:cNvSpPr>
              <a:spLocks noChangeArrowheads="1"/>
            </p:cNvSpPr>
            <p:nvPr/>
          </p:nvSpPr>
          <p:spPr bwMode="auto">
            <a:xfrm>
              <a:off x="637" y="2054"/>
              <a:ext cx="105" cy="87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4" name="Rectangle 137"/>
            <p:cNvSpPr>
              <a:spLocks noChangeArrowheads="1"/>
            </p:cNvSpPr>
            <p:nvPr/>
          </p:nvSpPr>
          <p:spPr bwMode="auto">
            <a:xfrm>
              <a:off x="637" y="1350"/>
              <a:ext cx="105" cy="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4" name="TextBox 3"/>
          <p:cNvSpPr txBox="1"/>
          <p:nvPr/>
        </p:nvSpPr>
        <p:spPr>
          <a:xfrm>
            <a:off x="579550" y="1160987"/>
            <a:ext cx="5961608" cy="723275"/>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Phenotypic result. </a:t>
            </a:r>
            <a:r>
              <a:rPr lang="en-GB" sz="1900" b="1" dirty="0">
                <a:solidFill>
                  <a:srgbClr val="DB5503"/>
                </a:solidFill>
                <a:latin typeface="Courier New" panose="02070309020205020404" pitchFamily="49" charset="0"/>
                <a:cs typeface="Courier New" panose="02070309020205020404" pitchFamily="49" charset="0"/>
              </a:rPr>
              <a:t>R=resistant</a:t>
            </a:r>
            <a:r>
              <a:rPr lang="en-GB" sz="1900" dirty="0">
                <a:latin typeface="Arial" panose="020B0604020202020204" pitchFamily="34" charset="0"/>
                <a:cs typeface="Arial" panose="020B0604020202020204" pitchFamily="34" charset="0"/>
              </a:rPr>
              <a:t>, </a:t>
            </a:r>
            <a:r>
              <a:rPr lang="en-GB" sz="19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S=susceptible</a:t>
            </a:r>
          </a:p>
          <a:p>
            <a:r>
              <a:rPr lang="en-GB" sz="2200" b="1" dirty="0">
                <a:solidFill>
                  <a:srgbClr val="DB5503"/>
                </a:solidFill>
                <a:latin typeface="Courier New" panose="02070309020205020404" pitchFamily="49" charset="0"/>
                <a:cs typeface="Courier New" panose="02070309020205020404" pitchFamily="49" charset="0"/>
              </a:rPr>
              <a:t>R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latin typeface="Courier New" panose="02070309020205020404" pitchFamily="49" charset="0"/>
                <a:cs typeface="Courier New" panose="02070309020205020404" pitchFamily="49" charset="0"/>
              </a:rPr>
              <a:t>  </a:t>
            </a:r>
            <a:r>
              <a:rPr lang="en-GB" sz="2200" b="1" dirty="0">
                <a:solidFill>
                  <a:srgbClr val="DB5503"/>
                </a:solidFill>
                <a:latin typeface="Courier New" panose="02070309020205020404" pitchFamily="49" charset="0"/>
                <a:cs typeface="Courier New" panose="02070309020205020404" pitchFamily="49" charset="0"/>
              </a:rPr>
              <a:t>R</a:t>
            </a:r>
            <a:r>
              <a:rPr lang="en-GB" sz="2200" b="1" dirty="0">
                <a:latin typeface="Courier New" panose="02070309020205020404" pitchFamily="49" charset="0"/>
                <a:cs typeface="Courier New" panose="02070309020205020404" pitchFamily="49" charset="0"/>
              </a:rPr>
              <a:t>  </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solidFill>
                  <a:srgbClr val="000099"/>
                </a:solidFill>
                <a:latin typeface="Courier New" panose="02070309020205020404" pitchFamily="49" charset="0"/>
                <a:cs typeface="Courier New" panose="02070309020205020404" pitchFamily="49" charset="0"/>
              </a:rPr>
              <a:t>  </a:t>
            </a:r>
            <a:r>
              <a:rPr lang="en-GB" sz="2200" b="1" dirty="0" err="1">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t>
            </a:r>
            <a:r>
              <a:rPr lang="en-GB" sz="2200" b="1" dirty="0" err="1">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t>
            </a:r>
            <a:r>
              <a:rPr lang="en-GB" sz="2200" b="1" dirty="0" err="1">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t>
            </a:r>
            <a:r>
              <a:rPr lang="en-GB" sz="2200" b="1" dirty="0" err="1">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endPar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endParaRPr>
          </a:p>
        </p:txBody>
      </p:sp>
      <p:sp>
        <p:nvSpPr>
          <p:cNvPr id="96" name="TextBox 95"/>
          <p:cNvSpPr txBox="1"/>
          <p:nvPr/>
        </p:nvSpPr>
        <p:spPr>
          <a:xfrm>
            <a:off x="6581104" y="4025119"/>
            <a:ext cx="5476217"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know, of course, that we do not deal with these N=12 genotypes. We just do not have neither space nor patience enough to draw more. In true research and breeding, it would be such as N=200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 more</a:t>
            </a:r>
            <a:r>
              <a:rPr lang="en-GB" dirty="0">
                <a:latin typeface="Arial" panose="020B0604020202020204" pitchFamily="34" charset="0"/>
                <a:cs typeface="Arial" panose="020B0604020202020204" pitchFamily="34" charset="0"/>
              </a:rPr>
              <a:t>. </a:t>
            </a:r>
          </a:p>
        </p:txBody>
      </p:sp>
      <p:sp>
        <p:nvSpPr>
          <p:cNvPr id="98" name="Rectangle 20"/>
          <p:cNvSpPr>
            <a:spLocks noChangeArrowheads="1"/>
          </p:cNvSpPr>
          <p:nvPr/>
        </p:nvSpPr>
        <p:spPr bwMode="auto">
          <a:xfrm>
            <a:off x="635778" y="3597499"/>
            <a:ext cx="288063" cy="2374846"/>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6" name="Rectangle 25"/>
          <p:cNvSpPr>
            <a:spLocks noChangeArrowheads="1"/>
          </p:cNvSpPr>
          <p:nvPr/>
        </p:nvSpPr>
        <p:spPr bwMode="auto">
          <a:xfrm>
            <a:off x="635778" y="1866812"/>
            <a:ext cx="288063" cy="17306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30" name="TextBox 29"/>
          <p:cNvSpPr txBox="1"/>
          <p:nvPr/>
        </p:nvSpPr>
        <p:spPr>
          <a:xfrm>
            <a:off x="7023561" y="5312558"/>
            <a:ext cx="5033759"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r"/>
            <a:r>
              <a:rPr lang="en-GB" dirty="0">
                <a:solidFill>
                  <a:srgbClr val="C00000"/>
                </a:solidFill>
                <a:latin typeface="Arial" panose="020B0604020202020204" pitchFamily="34" charset="0"/>
                <a:cs typeface="Arial" panose="020B0604020202020204" pitchFamily="34" charset="0"/>
              </a:rPr>
              <a:t>SNP</a:t>
            </a:r>
            <a:r>
              <a:rPr lang="en-GB" dirty="0">
                <a:latin typeface="Arial" panose="020B0604020202020204" pitchFamily="34" charset="0"/>
                <a:cs typeface="Arial" panose="020B0604020202020204" pitchFamily="34" charset="0"/>
              </a:rPr>
              <a:t>: Single Nucleotide Polymorphism</a:t>
            </a:r>
          </a:p>
          <a:p>
            <a:pPr algn="r"/>
            <a:r>
              <a:rPr lang="en-GB" dirty="0">
                <a:latin typeface="Arial" panose="020B0604020202020204" pitchFamily="34" charset="0"/>
                <a:cs typeface="Arial" panose="020B0604020202020204" pitchFamily="34" charset="0"/>
              </a:rPr>
              <a:t> DOI: 10.1155/2012/728398</a:t>
            </a:r>
          </a:p>
        </p:txBody>
      </p:sp>
      <p:sp>
        <p:nvSpPr>
          <p:cNvPr id="44" name="Right Triangle 43"/>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78084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Box 94"/>
          <p:cNvSpPr txBox="1"/>
          <p:nvPr/>
        </p:nvSpPr>
        <p:spPr>
          <a:xfrm>
            <a:off x="72980" y="0"/>
            <a:ext cx="1208807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Mark a QTL, employing DNA-markers. Estimate the effect-on-trait of such QTL. </a:t>
            </a:r>
          </a:p>
        </p:txBody>
      </p:sp>
      <p:sp>
        <p:nvSpPr>
          <p:cNvPr id="5" name="Rectangle 6"/>
          <p:cNvSpPr>
            <a:spLocks noChangeArrowheads="1"/>
          </p:cNvSpPr>
          <p:nvPr/>
        </p:nvSpPr>
        <p:spPr bwMode="auto">
          <a:xfrm>
            <a:off x="1888803" y="6192229"/>
            <a:ext cx="36644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GB" altLang="de-DE" sz="2000" dirty="0">
                <a:solidFill>
                  <a:srgbClr val="000000"/>
                </a:solidFill>
                <a:latin typeface="Arial" panose="020B0604020202020204" pitchFamily="34" charset="0"/>
              </a:rPr>
              <a:t>Polymorphic, diverse Population</a:t>
            </a:r>
            <a:endParaRPr lang="en-GB" altLang="de-DE" sz="2400" dirty="0">
              <a:solidFill>
                <a:srgbClr val="000000"/>
              </a:solidFill>
              <a:latin typeface="Arial" panose="020B0604020202020204" pitchFamily="34" charset="0"/>
            </a:endParaRPr>
          </a:p>
        </p:txBody>
      </p:sp>
      <p:grpSp>
        <p:nvGrpSpPr>
          <p:cNvPr id="7" name="Group 127"/>
          <p:cNvGrpSpPr>
            <a:grpSpLocks/>
          </p:cNvGrpSpPr>
          <p:nvPr/>
        </p:nvGrpSpPr>
        <p:grpSpPr bwMode="auto">
          <a:xfrm>
            <a:off x="5569449" y="1876448"/>
            <a:ext cx="289981" cy="4096945"/>
            <a:chOff x="637" y="1355"/>
            <a:chExt cx="105" cy="2223"/>
          </a:xfrm>
        </p:grpSpPr>
        <p:sp>
          <p:nvSpPr>
            <p:cNvPr id="9" name="Rectangle 131"/>
            <p:cNvSpPr>
              <a:spLocks noChangeArrowheads="1"/>
            </p:cNvSpPr>
            <p:nvPr/>
          </p:nvSpPr>
          <p:spPr bwMode="auto">
            <a:xfrm>
              <a:off x="637" y="2930"/>
              <a:ext cx="105" cy="64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10" name="Rectangle 134"/>
            <p:cNvSpPr>
              <a:spLocks noChangeArrowheads="1"/>
            </p:cNvSpPr>
            <p:nvPr/>
          </p:nvSpPr>
          <p:spPr bwMode="auto">
            <a:xfrm>
              <a:off x="637" y="2206"/>
              <a:ext cx="105" cy="72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11" name="Rectangle 137"/>
            <p:cNvSpPr>
              <a:spLocks noChangeArrowheads="1"/>
            </p:cNvSpPr>
            <p:nvPr/>
          </p:nvSpPr>
          <p:spPr bwMode="auto">
            <a:xfrm>
              <a:off x="637" y="1355"/>
              <a:ext cx="105" cy="8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grpSp>
      <p:sp>
        <p:nvSpPr>
          <p:cNvPr id="16" name="Rectangle 20"/>
          <p:cNvSpPr>
            <a:spLocks noChangeArrowheads="1"/>
          </p:cNvSpPr>
          <p:nvPr/>
        </p:nvSpPr>
        <p:spPr bwMode="auto">
          <a:xfrm>
            <a:off x="1062933" y="3713943"/>
            <a:ext cx="288063" cy="2251964"/>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7" name="Rectangle 25"/>
          <p:cNvSpPr>
            <a:spLocks noChangeArrowheads="1"/>
          </p:cNvSpPr>
          <p:nvPr/>
        </p:nvSpPr>
        <p:spPr bwMode="auto">
          <a:xfrm>
            <a:off x="1062933" y="1860374"/>
            <a:ext cx="288063" cy="184421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8" name="Rectangle 27"/>
          <p:cNvSpPr>
            <a:spLocks noChangeArrowheads="1"/>
          </p:cNvSpPr>
          <p:nvPr/>
        </p:nvSpPr>
        <p:spPr bwMode="auto">
          <a:xfrm>
            <a:off x="1193083" y="6048205"/>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2" name="Rectangle 20"/>
          <p:cNvSpPr>
            <a:spLocks noChangeArrowheads="1"/>
          </p:cNvSpPr>
          <p:nvPr/>
        </p:nvSpPr>
        <p:spPr bwMode="auto">
          <a:xfrm>
            <a:off x="1506328" y="3265046"/>
            <a:ext cx="287219" cy="270086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3" name="Rectangle 25"/>
          <p:cNvSpPr>
            <a:spLocks noChangeArrowheads="1"/>
          </p:cNvSpPr>
          <p:nvPr/>
        </p:nvSpPr>
        <p:spPr bwMode="auto">
          <a:xfrm>
            <a:off x="1506328" y="1860374"/>
            <a:ext cx="287219" cy="140467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26" name="Group 17"/>
          <p:cNvGrpSpPr>
            <a:grpSpLocks/>
          </p:cNvGrpSpPr>
          <p:nvPr/>
        </p:nvGrpSpPr>
        <p:grpSpPr bwMode="auto">
          <a:xfrm>
            <a:off x="6042550" y="1861269"/>
            <a:ext cx="288064" cy="4127978"/>
            <a:chOff x="877" y="1339"/>
            <a:chExt cx="104" cy="2207"/>
          </a:xfrm>
        </p:grpSpPr>
        <p:sp>
          <p:nvSpPr>
            <p:cNvPr id="28" name="Rectangle 20"/>
            <p:cNvSpPr>
              <a:spLocks noChangeArrowheads="1"/>
            </p:cNvSpPr>
            <p:nvPr/>
          </p:nvSpPr>
          <p:spPr bwMode="auto">
            <a:xfrm>
              <a:off x="877" y="1339"/>
              <a:ext cx="104" cy="220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9" name="Rectangle 25"/>
            <p:cNvSpPr>
              <a:spLocks noChangeArrowheads="1"/>
            </p:cNvSpPr>
            <p:nvPr/>
          </p:nvSpPr>
          <p:spPr bwMode="auto">
            <a:xfrm>
              <a:off x="877" y="1893"/>
              <a:ext cx="104" cy="134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34" name="Rectangle 25"/>
          <p:cNvSpPr>
            <a:spLocks noChangeArrowheads="1"/>
          </p:cNvSpPr>
          <p:nvPr/>
        </p:nvSpPr>
        <p:spPr bwMode="auto">
          <a:xfrm>
            <a:off x="1957837" y="1838526"/>
            <a:ext cx="287219" cy="411114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35" name="Rectangle 20"/>
          <p:cNvSpPr>
            <a:spLocks noChangeArrowheads="1"/>
          </p:cNvSpPr>
          <p:nvPr/>
        </p:nvSpPr>
        <p:spPr bwMode="auto">
          <a:xfrm>
            <a:off x="1957837" y="2309867"/>
            <a:ext cx="287219" cy="270647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3" name="Rectangle 25"/>
          <p:cNvSpPr>
            <a:spLocks noChangeArrowheads="1"/>
          </p:cNvSpPr>
          <p:nvPr/>
        </p:nvSpPr>
        <p:spPr bwMode="auto">
          <a:xfrm>
            <a:off x="2482631" y="1822929"/>
            <a:ext cx="287218" cy="117278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39" name="Rectangle 25"/>
          <p:cNvSpPr>
            <a:spLocks noChangeArrowheads="1"/>
          </p:cNvSpPr>
          <p:nvPr/>
        </p:nvSpPr>
        <p:spPr bwMode="auto">
          <a:xfrm>
            <a:off x="2483141" y="5471918"/>
            <a:ext cx="287218" cy="47135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0" name="Rectangle 20"/>
          <p:cNvSpPr>
            <a:spLocks noChangeArrowheads="1"/>
          </p:cNvSpPr>
          <p:nvPr/>
        </p:nvSpPr>
        <p:spPr bwMode="auto">
          <a:xfrm>
            <a:off x="2483141" y="2996231"/>
            <a:ext cx="287218" cy="247568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12" name="Group 11"/>
          <p:cNvGrpSpPr/>
          <p:nvPr/>
        </p:nvGrpSpPr>
        <p:grpSpPr>
          <a:xfrm>
            <a:off x="2980374" y="1830866"/>
            <a:ext cx="287219" cy="4120640"/>
            <a:chOff x="2950323" y="1830866"/>
            <a:chExt cx="287219" cy="4120640"/>
          </a:xfrm>
        </p:grpSpPr>
        <p:sp>
          <p:nvSpPr>
            <p:cNvPr id="48" name="Rectangle 20"/>
            <p:cNvSpPr>
              <a:spLocks noChangeArrowheads="1"/>
            </p:cNvSpPr>
            <p:nvPr/>
          </p:nvSpPr>
          <p:spPr bwMode="auto">
            <a:xfrm>
              <a:off x="2950323" y="5188355"/>
              <a:ext cx="287219" cy="7631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9" name="Rectangle 25"/>
            <p:cNvSpPr>
              <a:spLocks noChangeArrowheads="1"/>
            </p:cNvSpPr>
            <p:nvPr/>
          </p:nvSpPr>
          <p:spPr bwMode="auto">
            <a:xfrm>
              <a:off x="2950323" y="1830866"/>
              <a:ext cx="287219" cy="3357489"/>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52" name="Group 17"/>
          <p:cNvGrpSpPr>
            <a:grpSpLocks/>
          </p:cNvGrpSpPr>
          <p:nvPr/>
        </p:nvGrpSpPr>
        <p:grpSpPr bwMode="auto">
          <a:xfrm>
            <a:off x="4509457" y="1860389"/>
            <a:ext cx="287219" cy="4120640"/>
            <a:chOff x="877" y="1348"/>
            <a:chExt cx="104" cy="2203"/>
          </a:xfrm>
        </p:grpSpPr>
        <p:sp>
          <p:nvSpPr>
            <p:cNvPr id="54" name="Rectangle 20"/>
            <p:cNvSpPr>
              <a:spLocks noChangeArrowheads="1"/>
            </p:cNvSpPr>
            <p:nvPr/>
          </p:nvSpPr>
          <p:spPr bwMode="auto">
            <a:xfrm>
              <a:off x="877" y="1348"/>
              <a:ext cx="104" cy="2203"/>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5" name="Rectangle 25"/>
            <p:cNvSpPr>
              <a:spLocks noChangeArrowheads="1"/>
            </p:cNvSpPr>
            <p:nvPr/>
          </p:nvSpPr>
          <p:spPr bwMode="auto">
            <a:xfrm>
              <a:off x="877" y="1605"/>
              <a:ext cx="104" cy="1356"/>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58" name="Group 17"/>
          <p:cNvGrpSpPr>
            <a:grpSpLocks/>
          </p:cNvGrpSpPr>
          <p:nvPr/>
        </p:nvGrpSpPr>
        <p:grpSpPr bwMode="auto">
          <a:xfrm>
            <a:off x="4020433" y="1854522"/>
            <a:ext cx="287219" cy="4104367"/>
            <a:chOff x="877" y="1348"/>
            <a:chExt cx="104" cy="2195"/>
          </a:xfrm>
        </p:grpSpPr>
        <p:sp>
          <p:nvSpPr>
            <p:cNvPr id="60" name="Rectangle 20"/>
            <p:cNvSpPr>
              <a:spLocks noChangeArrowheads="1"/>
            </p:cNvSpPr>
            <p:nvPr/>
          </p:nvSpPr>
          <p:spPr bwMode="auto">
            <a:xfrm>
              <a:off x="877" y="3052"/>
              <a:ext cx="104" cy="49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1" name="Rectangle 25"/>
            <p:cNvSpPr>
              <a:spLocks noChangeArrowheads="1"/>
            </p:cNvSpPr>
            <p:nvPr/>
          </p:nvSpPr>
          <p:spPr bwMode="auto">
            <a:xfrm>
              <a:off x="877" y="1348"/>
              <a:ext cx="104" cy="1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64" name="Group 17"/>
          <p:cNvGrpSpPr>
            <a:grpSpLocks/>
          </p:cNvGrpSpPr>
          <p:nvPr/>
        </p:nvGrpSpPr>
        <p:grpSpPr bwMode="auto">
          <a:xfrm>
            <a:off x="5033833" y="1865814"/>
            <a:ext cx="287219" cy="4104367"/>
            <a:chOff x="877" y="1348"/>
            <a:chExt cx="104" cy="2195"/>
          </a:xfrm>
        </p:grpSpPr>
        <p:sp>
          <p:nvSpPr>
            <p:cNvPr id="66" name="Rectangle 20"/>
            <p:cNvSpPr>
              <a:spLocks noChangeArrowheads="1"/>
            </p:cNvSpPr>
            <p:nvPr/>
          </p:nvSpPr>
          <p:spPr bwMode="auto">
            <a:xfrm>
              <a:off x="877" y="3235"/>
              <a:ext cx="104" cy="30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7" name="Rectangle 25"/>
            <p:cNvSpPr>
              <a:spLocks noChangeArrowheads="1"/>
            </p:cNvSpPr>
            <p:nvPr/>
          </p:nvSpPr>
          <p:spPr bwMode="auto">
            <a:xfrm>
              <a:off x="877" y="1348"/>
              <a:ext cx="104" cy="18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70" name="Group 127"/>
          <p:cNvGrpSpPr>
            <a:grpSpLocks/>
          </p:cNvGrpSpPr>
          <p:nvPr/>
        </p:nvGrpSpPr>
        <p:grpSpPr bwMode="auto">
          <a:xfrm>
            <a:off x="3504719" y="1843864"/>
            <a:ext cx="289981" cy="4107454"/>
            <a:chOff x="637" y="1350"/>
            <a:chExt cx="105" cy="2195"/>
          </a:xfrm>
        </p:grpSpPr>
        <p:sp>
          <p:nvSpPr>
            <p:cNvPr id="72" name="Rectangle 131"/>
            <p:cNvSpPr>
              <a:spLocks noChangeArrowheads="1"/>
            </p:cNvSpPr>
            <p:nvPr/>
          </p:nvSpPr>
          <p:spPr bwMode="auto">
            <a:xfrm>
              <a:off x="637" y="2925"/>
              <a:ext cx="105" cy="62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3" name="Rectangle 134"/>
            <p:cNvSpPr>
              <a:spLocks noChangeArrowheads="1"/>
            </p:cNvSpPr>
            <p:nvPr/>
          </p:nvSpPr>
          <p:spPr bwMode="auto">
            <a:xfrm>
              <a:off x="637" y="2054"/>
              <a:ext cx="105" cy="87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4" name="Rectangle 137"/>
            <p:cNvSpPr>
              <a:spLocks noChangeArrowheads="1"/>
            </p:cNvSpPr>
            <p:nvPr/>
          </p:nvSpPr>
          <p:spPr bwMode="auto">
            <a:xfrm>
              <a:off x="637" y="1350"/>
              <a:ext cx="105" cy="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4" name="TextBox 3"/>
          <p:cNvSpPr txBox="1"/>
          <p:nvPr/>
        </p:nvSpPr>
        <p:spPr>
          <a:xfrm>
            <a:off x="577852" y="1160987"/>
            <a:ext cx="5877839" cy="707886"/>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Phenotypic result. </a:t>
            </a:r>
            <a:r>
              <a:rPr lang="en-GB" dirty="0">
                <a:solidFill>
                  <a:srgbClr val="DB5503"/>
                </a:solidFill>
                <a:latin typeface="Arial" panose="020B0604020202020204" pitchFamily="34" charset="0"/>
                <a:cs typeface="Arial" panose="020B0604020202020204" pitchFamily="34" charset="0"/>
              </a:rPr>
              <a:t>R=resistant</a:t>
            </a:r>
            <a:r>
              <a:rPr lang="en-GB" dirty="0">
                <a:latin typeface="Arial" panose="020B0604020202020204" pitchFamily="34" charset="0"/>
                <a:cs typeface="Arial" panose="020B0604020202020204" pitchFamily="34" charset="0"/>
              </a:rPr>
              <a:t>, </a:t>
            </a:r>
            <a:r>
              <a:rPr lang="en-GB" dirty="0">
                <a:solidFill>
                  <a:srgbClr val="000099"/>
                </a:solidFill>
                <a:latin typeface="Arial" panose="020B0604020202020204" pitchFamily="34" charset="0"/>
                <a:cs typeface="Arial" panose="020B0604020202020204" pitchFamily="34" charset="0"/>
              </a:rPr>
              <a:t>S=susceptible</a:t>
            </a:r>
          </a:p>
          <a:p>
            <a:r>
              <a:rPr lang="en-GB" sz="2200" b="1" dirty="0">
                <a:solidFill>
                  <a:srgbClr val="DB5503"/>
                </a:solidFill>
                <a:latin typeface="Courier New" panose="02070309020205020404" pitchFamily="49" charset="0"/>
                <a:cs typeface="Courier New" panose="02070309020205020404" pitchFamily="49" charset="0"/>
              </a:rPr>
              <a:t>R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7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latin typeface="Courier New" panose="02070309020205020404" pitchFamily="49" charset="0"/>
                <a:cs typeface="Courier New" panose="02070309020205020404" pitchFamily="49" charset="0"/>
              </a:rPr>
              <a:t>  </a:t>
            </a:r>
            <a:r>
              <a:rPr lang="en-GB" sz="2200" b="1" dirty="0">
                <a:solidFill>
                  <a:srgbClr val="DB5503"/>
                </a:solidFill>
                <a:latin typeface="Courier New" panose="02070309020205020404" pitchFamily="49" charset="0"/>
                <a:cs typeface="Courier New" panose="02070309020205020404" pitchFamily="49" charset="0"/>
              </a:rPr>
              <a:t>R</a:t>
            </a:r>
            <a:r>
              <a:rPr lang="en-GB" sz="2200" b="1" dirty="0">
                <a:latin typeface="Courier New" panose="02070309020205020404" pitchFamily="49" charset="0"/>
                <a:cs typeface="Courier New" panose="02070309020205020404" pitchFamily="49" charset="0"/>
              </a:rPr>
              <a:t>  </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  </a:t>
            </a:r>
            <a:r>
              <a:rPr lang="en-GB" sz="2200" b="1" dirty="0" err="1">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t>
            </a:r>
            <a:r>
              <a:rPr lang="en-GB" sz="2200" b="1" dirty="0" err="1">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t>
            </a:r>
            <a:r>
              <a:rPr lang="en-GB" sz="2200" b="1" dirty="0" err="1">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a:t>
            </a:r>
            <a:r>
              <a:rPr lang="en-GB" sz="2200" b="1" dirty="0" err="1">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endParaRPr lang="en-GB" sz="220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endParaRPr>
          </a:p>
        </p:txBody>
      </p:sp>
      <p:sp>
        <p:nvSpPr>
          <p:cNvPr id="24" name="TextBox 23"/>
          <p:cNvSpPr txBox="1"/>
          <p:nvPr/>
        </p:nvSpPr>
        <p:spPr>
          <a:xfrm>
            <a:off x="6581104" y="495159"/>
            <a:ext cx="5579951"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do not yet see much pattern.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Let us arrange them according to Marker „</a:t>
            </a:r>
            <a:r>
              <a:rPr lang="en-GB" dirty="0">
                <a:solidFill>
                  <a:srgbClr val="DB5503"/>
                </a:solidFill>
                <a:latin typeface="Arial" panose="020B0604020202020204" pitchFamily="34" charset="0"/>
                <a:cs typeface="Arial" panose="020B0604020202020204" pitchFamily="34" charset="0"/>
              </a:rPr>
              <a:t>SNP</a:t>
            </a:r>
            <a:r>
              <a:rPr lang="en-GB" dirty="0">
                <a:latin typeface="Arial" panose="020B0604020202020204" pitchFamily="34" charset="0"/>
                <a:cs typeface="Arial" panose="020B0604020202020204" pitchFamily="34" charset="0"/>
              </a:rPr>
              <a:t> 1“, being located somewhere in the middle of this chromosome.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At that marker position, some inherited that segment of chromosome from the </a:t>
            </a:r>
            <a:r>
              <a:rPr lang="en-GB" dirty="0">
                <a:solidFill>
                  <a:srgbClr val="DF5C2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orange ancestor</a:t>
            </a:r>
            <a:r>
              <a:rPr lang="en-GB" dirty="0">
                <a:latin typeface="Arial" panose="020B0604020202020204" pitchFamily="34" charset="0"/>
                <a:cs typeface="Arial" panose="020B0604020202020204" pitchFamily="34" charset="0"/>
              </a:rPr>
              <a:t>, some from the </a:t>
            </a:r>
            <a:r>
              <a:rPr lang="en-GB" dirty="0">
                <a:solidFill>
                  <a:srgbClr val="00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blue ancestor</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After arranging them, we see that ‘all’ those inheriting that chromosomal region from the </a:t>
            </a:r>
            <a:r>
              <a:rPr lang="en-GB" dirty="0">
                <a:solidFill>
                  <a:srgbClr val="DF5C2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orange ancestor </a:t>
            </a:r>
            <a:r>
              <a:rPr lang="en-GB" dirty="0">
                <a:latin typeface="Arial" panose="020B0604020202020204" pitchFamily="34" charset="0"/>
                <a:cs typeface="Arial" panose="020B0604020202020204" pitchFamily="34" charset="0"/>
              </a:rPr>
              <a:t>are </a:t>
            </a:r>
            <a:r>
              <a:rPr lang="en-GB" dirty="0">
                <a:solidFill>
                  <a:srgbClr val="DB550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resistant</a:t>
            </a:r>
            <a:r>
              <a:rPr lang="en-GB" dirty="0">
                <a:latin typeface="Arial" panose="020B0604020202020204" pitchFamily="34" charset="0"/>
                <a:cs typeface="Arial" panose="020B0604020202020204" pitchFamily="34" charset="0"/>
              </a:rPr>
              <a:t>. Well, this obviously means: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Somewhere there, we have a resistance locus, and the ‚</a:t>
            </a:r>
            <a:r>
              <a:rPr lang="en-GB" dirty="0">
                <a:solidFill>
                  <a:srgbClr val="DF5C2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orange</a:t>
            </a:r>
            <a:r>
              <a:rPr lang="en-GB" dirty="0">
                <a:latin typeface="Arial" panose="020B0604020202020204" pitchFamily="34" charset="0"/>
                <a:cs typeface="Arial" panose="020B0604020202020204" pitchFamily="34" charset="0"/>
              </a:rPr>
              <a:t>‘ allele of it contributes markedly to (or even makes) resistant.</a:t>
            </a:r>
          </a:p>
          <a:p>
            <a:r>
              <a:rPr lang="en-GB" dirty="0">
                <a:latin typeface="Arial" panose="020B0604020202020204" pitchFamily="34" charset="0"/>
                <a:cs typeface="Arial" panose="020B0604020202020204" pitchFamily="34" charset="0"/>
              </a:rPr>
              <a:t>That‘s it. That is it.</a:t>
            </a:r>
          </a:p>
          <a:p>
            <a:r>
              <a:rPr lang="en-GB" dirty="0">
                <a:latin typeface="Arial" panose="020B0604020202020204" pitchFamily="34" charset="0"/>
                <a:cs typeface="Arial" panose="020B0604020202020204" pitchFamily="34" charset="0"/>
              </a:rPr>
              <a:t>That is the basic reasoning in ‘marking’ a QTL.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If you not only want to </a:t>
            </a:r>
            <a:r>
              <a:rPr lang="en-GB" dirty="0" err="1">
                <a:solidFill>
                  <a:schemeClr val="tx1">
                    <a:lumMod val="50000"/>
                    <a:lumOff val="50000"/>
                  </a:schemeClr>
                </a:solidFill>
                <a:latin typeface="Arial" panose="020B0604020202020204" pitchFamily="34" charset="0"/>
                <a:cs typeface="Arial" panose="020B0604020202020204" pitchFamily="34" charset="0"/>
              </a:rPr>
              <a:t>‘mark</a:t>
            </a:r>
            <a:r>
              <a:rPr lang="en-GB" dirty="0">
                <a:solidFill>
                  <a:schemeClr val="tx1">
                    <a:lumMod val="50000"/>
                    <a:lumOff val="50000"/>
                  </a:schemeClr>
                </a:solidFill>
                <a:latin typeface="Arial" panose="020B0604020202020204" pitchFamily="34" charset="0"/>
                <a:cs typeface="Arial" panose="020B0604020202020204" pitchFamily="34" charset="0"/>
              </a:rPr>
              <a:t>’ it but you want to locate (‘map’) it, then - of course – then you need to know ‘</a:t>
            </a:r>
            <a:r>
              <a:rPr lang="en-GB" dirty="0">
                <a:latin typeface="Arial" panose="020B0604020202020204" pitchFamily="34" charset="0"/>
                <a:cs typeface="Arial" panose="020B0604020202020204" pitchFamily="34" charset="0"/>
              </a:rPr>
              <a:t>where’</a:t>
            </a:r>
            <a:r>
              <a:rPr lang="en-GB" dirty="0">
                <a:solidFill>
                  <a:schemeClr val="tx1">
                    <a:lumMod val="50000"/>
                    <a:lumOff val="50000"/>
                  </a:schemeClr>
                </a:solidFill>
                <a:latin typeface="Arial" panose="020B0604020202020204" pitchFamily="34" charset="0"/>
                <a:cs typeface="Arial" panose="020B0604020202020204" pitchFamily="34" charset="0"/>
              </a:rPr>
              <a:t> the marker is. </a:t>
            </a:r>
          </a:p>
        </p:txBody>
      </p:sp>
      <p:sp>
        <p:nvSpPr>
          <p:cNvPr id="15" name="TextBox 14"/>
          <p:cNvSpPr txBox="1"/>
          <p:nvPr/>
        </p:nvSpPr>
        <p:spPr>
          <a:xfrm>
            <a:off x="3060941" y="1446414"/>
            <a:ext cx="78586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b="1" dirty="0">
                <a:solidFill>
                  <a:srgbClr val="DB5503"/>
                </a:solidFill>
                <a:latin typeface="Courier New" panose="02070309020205020404" pitchFamily="49" charset="0"/>
                <a:cs typeface="Courier New" panose="02070309020205020404" pitchFamily="49" charset="0"/>
              </a:rPr>
              <a:t>R</a:t>
            </a:r>
            <a:r>
              <a:rPr lang="en-GB" b="1" dirty="0">
                <a:latin typeface="Courier New" panose="02070309020205020404" pitchFamily="49" charset="0"/>
                <a:cs typeface="Courier New" panose="02070309020205020404" pitchFamily="49" charset="0"/>
              </a:rPr>
              <a:t>  </a:t>
            </a:r>
            <a:r>
              <a:rPr lang="en-GB"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a:t>
            </a:r>
            <a:r>
              <a:rPr lang="en-GB" b="1" dirty="0">
                <a:latin typeface="Courier New" panose="02070309020205020404" pitchFamily="49" charset="0"/>
                <a:cs typeface="Courier New" panose="02070309020205020404" pitchFamily="49" charset="0"/>
              </a:rPr>
              <a:t> </a:t>
            </a:r>
            <a:endParaRPr lang="en-GB" dirty="0"/>
          </a:p>
        </p:txBody>
      </p:sp>
      <p:sp>
        <p:nvSpPr>
          <p:cNvPr id="63" name="Rectangle 20"/>
          <p:cNvSpPr>
            <a:spLocks noChangeArrowheads="1"/>
          </p:cNvSpPr>
          <p:nvPr/>
        </p:nvSpPr>
        <p:spPr bwMode="auto">
          <a:xfrm>
            <a:off x="635778" y="3597499"/>
            <a:ext cx="288063" cy="2374846"/>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5" name="Rectangle 25"/>
          <p:cNvSpPr>
            <a:spLocks noChangeArrowheads="1"/>
          </p:cNvSpPr>
          <p:nvPr/>
        </p:nvSpPr>
        <p:spPr bwMode="auto">
          <a:xfrm>
            <a:off x="635778" y="1866812"/>
            <a:ext cx="288063" cy="17306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cxnSp>
        <p:nvCxnSpPr>
          <p:cNvPr id="8" name="Straight Arrow Connector 7"/>
          <p:cNvCxnSpPr/>
          <p:nvPr/>
        </p:nvCxnSpPr>
        <p:spPr>
          <a:xfrm flipV="1">
            <a:off x="635778" y="3971095"/>
            <a:ext cx="5688823" cy="14020"/>
          </a:xfrm>
          <a:prstGeom prst="straightConnector1">
            <a:avLst/>
          </a:prstGeom>
          <a:ln w="28575">
            <a:solidFill>
              <a:schemeClr val="tx1"/>
            </a:solidFill>
            <a:headEnd type="ova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726681" y="3605099"/>
            <a:ext cx="864876" cy="36933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SNP1</a:t>
            </a:r>
          </a:p>
        </p:txBody>
      </p:sp>
      <p:sp>
        <p:nvSpPr>
          <p:cNvPr id="45" name="Right Triangle 4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228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08333E-7 -1.11111E-6 L 0.04544 -0.00139 " pathEditMode="relative" rAng="0" ptsTypes="AA">
                                      <p:cBhvr>
                                        <p:cTn id="6" dur="2000" fill="hold"/>
                                        <p:tgtEl>
                                          <p:spTgt spid="12"/>
                                        </p:tgtEl>
                                        <p:attrNameLst>
                                          <p:attrName>ppt_x</p:attrName>
                                          <p:attrName>ppt_y</p:attrName>
                                        </p:attrNameLst>
                                      </p:cBhvr>
                                      <p:rCtr x="2266" y="-69"/>
                                    </p:animMotion>
                                  </p:childTnLst>
                                </p:cTn>
                              </p:par>
                            </p:childTnLst>
                          </p:cTn>
                        </p:par>
                        <p:par>
                          <p:cTn id="7" fill="hold">
                            <p:stCondLst>
                              <p:cond delay="2000"/>
                            </p:stCondLst>
                            <p:childTnLst>
                              <p:par>
                                <p:cTn id="8" presetID="42" presetClass="path" presetSubtype="0" accel="50000" decel="50000" fill="hold" nodeType="afterEffect">
                                  <p:stCondLst>
                                    <p:cond delay="0"/>
                                  </p:stCondLst>
                                  <p:childTnLst>
                                    <p:animMotion origin="layout" path="M 1.04167E-6 2.96296E-6 L -0.04323 -0.00093 " pathEditMode="relative" rAng="0" ptsTypes="AA">
                                      <p:cBhvr>
                                        <p:cTn id="9" dur="2000" fill="hold"/>
                                        <p:tgtEl>
                                          <p:spTgt spid="70"/>
                                        </p:tgtEl>
                                        <p:attrNameLst>
                                          <p:attrName>ppt_x</p:attrName>
                                          <p:attrName>ppt_y</p:attrName>
                                        </p:attrNameLst>
                                      </p:cBhvr>
                                      <p:rCtr x="-2461" y="-116"/>
                                    </p:animMotion>
                                  </p:childTnLst>
                                </p:cTn>
                              </p:par>
                            </p:childTnLst>
                          </p:cTn>
                        </p:par>
                        <p:par>
                          <p:cTn id="10" fill="hold">
                            <p:stCondLst>
                              <p:cond delay="4000"/>
                            </p:stCondLst>
                            <p:childTnLst>
                              <p:par>
                                <p:cTn id="11" presetID="22" presetClass="entr" presetSubtype="8"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6581104" y="1160987"/>
            <a:ext cx="5579951"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See that all those inheriting that chromosomal region from the </a:t>
            </a:r>
            <a:r>
              <a:rPr lang="en-GB" dirty="0">
                <a:solidFill>
                  <a:srgbClr val="DF5C2D"/>
                </a:solidFill>
                <a:latin typeface="Arial" panose="020B0604020202020204" pitchFamily="34" charset="0"/>
                <a:cs typeface="Arial" panose="020B0604020202020204" pitchFamily="34" charset="0"/>
              </a:rPr>
              <a:t>orange ancestor </a:t>
            </a:r>
            <a:r>
              <a:rPr lang="en-GB" dirty="0">
                <a:solidFill>
                  <a:schemeClr val="tx1">
                    <a:lumMod val="50000"/>
                    <a:lumOff val="50000"/>
                  </a:schemeClr>
                </a:solidFill>
                <a:latin typeface="Arial" panose="020B0604020202020204" pitchFamily="34" charset="0"/>
                <a:cs typeface="Arial" panose="020B0604020202020204" pitchFamily="34" charset="0"/>
              </a:rPr>
              <a:t>are</a:t>
            </a:r>
            <a:r>
              <a:rPr lang="en-GB" dirty="0">
                <a:latin typeface="Arial" panose="020B0604020202020204" pitchFamily="34" charset="0"/>
                <a:cs typeface="Arial" panose="020B0604020202020204" pitchFamily="34" charset="0"/>
              </a:rPr>
              <a:t> </a:t>
            </a:r>
            <a:r>
              <a:rPr lang="en-GB" dirty="0">
                <a:solidFill>
                  <a:srgbClr val="DB5503"/>
                </a:solidFill>
                <a:latin typeface="Arial" panose="020B0604020202020204" pitchFamily="34" charset="0"/>
                <a:cs typeface="Arial" panose="020B0604020202020204" pitchFamily="34" charset="0"/>
              </a:rPr>
              <a:t>resistant</a:t>
            </a:r>
            <a:r>
              <a:rPr lang="en-GB" dirty="0">
                <a:solidFill>
                  <a:schemeClr val="tx1">
                    <a:lumMod val="50000"/>
                    <a:lumOff val="50000"/>
                  </a:schemeClr>
                </a:solidFill>
                <a:latin typeface="Arial" panose="020B0604020202020204" pitchFamily="34" charset="0"/>
                <a:cs typeface="Arial" panose="020B0604020202020204" pitchFamily="34" charset="0"/>
              </a:rPr>
              <a:t>. Somewhere there, we have a locus the ‚</a:t>
            </a:r>
            <a:r>
              <a:rPr lang="en-GB" dirty="0">
                <a:solidFill>
                  <a:srgbClr val="DF5C2D"/>
                </a:solidFill>
                <a:latin typeface="Arial" panose="020B0604020202020204" pitchFamily="34" charset="0"/>
                <a:cs typeface="Arial" panose="020B0604020202020204" pitchFamily="34" charset="0"/>
              </a:rPr>
              <a:t>orange</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allele of which contributes markedly to (or even makes) resistance.</a:t>
            </a:r>
          </a:p>
          <a:p>
            <a:r>
              <a:rPr lang="en-GB" dirty="0">
                <a:solidFill>
                  <a:schemeClr val="tx1">
                    <a:lumMod val="50000"/>
                    <a:lumOff val="50000"/>
                  </a:schemeClr>
                </a:solidFill>
                <a:latin typeface="Arial" panose="020B0604020202020204" pitchFamily="34" charset="0"/>
                <a:cs typeface="Arial" panose="020B0604020202020204" pitchFamily="34" charset="0"/>
              </a:rPr>
              <a:t>That is it.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Unfortunately, that chromosomal area is still big. The causative locus with its highly important alleles resides seemingly somewhere in the greyish-framed area.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resolution</a:t>
            </a:r>
            <a:r>
              <a:rPr lang="en-GB" dirty="0">
                <a:latin typeface="Arial" panose="020B0604020202020204" pitchFamily="34" charset="0"/>
                <a:cs typeface="Arial" panose="020B0604020202020204" pitchFamily="34" charset="0"/>
              </a:rPr>
              <a:t> is low. Could we have a better resolution?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Of course, with more recombination, we get higher resolution. Let us imagine that this population went in its past through many more  generations of crossing and recombination.</a:t>
            </a:r>
          </a:p>
        </p:txBody>
      </p:sp>
      <p:sp>
        <p:nvSpPr>
          <p:cNvPr id="62" name="Rectangle 6"/>
          <p:cNvSpPr>
            <a:spLocks noChangeArrowheads="1"/>
          </p:cNvSpPr>
          <p:nvPr/>
        </p:nvSpPr>
        <p:spPr bwMode="auto">
          <a:xfrm>
            <a:off x="1888803" y="6192229"/>
            <a:ext cx="39898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GB" altLang="de-DE" sz="2000" dirty="0">
                <a:solidFill>
                  <a:srgbClr val="000000"/>
                </a:solidFill>
                <a:latin typeface="Arial" panose="020B0604020202020204" pitchFamily="34" charset="0"/>
              </a:rPr>
              <a:t>Population of diverse homozygotes</a:t>
            </a:r>
            <a:endParaRPr lang="en-GB" altLang="de-DE" sz="2400" dirty="0">
              <a:solidFill>
                <a:srgbClr val="000000"/>
              </a:solidFill>
              <a:latin typeface="Arial" panose="020B0604020202020204" pitchFamily="34" charset="0"/>
            </a:endParaRPr>
          </a:p>
        </p:txBody>
      </p:sp>
      <p:grpSp>
        <p:nvGrpSpPr>
          <p:cNvPr id="63" name="Group 127"/>
          <p:cNvGrpSpPr>
            <a:grpSpLocks/>
          </p:cNvGrpSpPr>
          <p:nvPr/>
        </p:nvGrpSpPr>
        <p:grpSpPr bwMode="auto">
          <a:xfrm>
            <a:off x="5569449" y="1876448"/>
            <a:ext cx="289981" cy="4096945"/>
            <a:chOff x="637" y="1355"/>
            <a:chExt cx="105" cy="2223"/>
          </a:xfrm>
        </p:grpSpPr>
        <p:sp>
          <p:nvSpPr>
            <p:cNvPr id="65" name="Rectangle 131"/>
            <p:cNvSpPr>
              <a:spLocks noChangeArrowheads="1"/>
            </p:cNvSpPr>
            <p:nvPr/>
          </p:nvSpPr>
          <p:spPr bwMode="auto">
            <a:xfrm>
              <a:off x="637" y="2930"/>
              <a:ext cx="105" cy="64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68" name="Rectangle 134"/>
            <p:cNvSpPr>
              <a:spLocks noChangeArrowheads="1"/>
            </p:cNvSpPr>
            <p:nvPr/>
          </p:nvSpPr>
          <p:spPr bwMode="auto">
            <a:xfrm>
              <a:off x="637" y="2206"/>
              <a:ext cx="105" cy="72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69" name="Rectangle 137"/>
            <p:cNvSpPr>
              <a:spLocks noChangeArrowheads="1"/>
            </p:cNvSpPr>
            <p:nvPr/>
          </p:nvSpPr>
          <p:spPr bwMode="auto">
            <a:xfrm>
              <a:off x="637" y="1355"/>
              <a:ext cx="105" cy="8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grpSp>
      <p:sp>
        <p:nvSpPr>
          <p:cNvPr id="71" name="Rectangle 20"/>
          <p:cNvSpPr>
            <a:spLocks noChangeArrowheads="1"/>
          </p:cNvSpPr>
          <p:nvPr/>
        </p:nvSpPr>
        <p:spPr bwMode="auto">
          <a:xfrm>
            <a:off x="1062933" y="3713943"/>
            <a:ext cx="288063" cy="2251964"/>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5" name="Rectangle 25"/>
          <p:cNvSpPr>
            <a:spLocks noChangeArrowheads="1"/>
          </p:cNvSpPr>
          <p:nvPr/>
        </p:nvSpPr>
        <p:spPr bwMode="auto">
          <a:xfrm>
            <a:off x="1062933" y="1860374"/>
            <a:ext cx="288063" cy="184421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6" name="Rectangle 27"/>
          <p:cNvSpPr>
            <a:spLocks noChangeArrowheads="1"/>
          </p:cNvSpPr>
          <p:nvPr/>
        </p:nvSpPr>
        <p:spPr bwMode="auto">
          <a:xfrm>
            <a:off x="1193083" y="6048205"/>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7" name="Rectangle 20"/>
          <p:cNvSpPr>
            <a:spLocks noChangeArrowheads="1"/>
          </p:cNvSpPr>
          <p:nvPr/>
        </p:nvSpPr>
        <p:spPr bwMode="auto">
          <a:xfrm>
            <a:off x="1506328" y="3265046"/>
            <a:ext cx="287219" cy="270086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4" name="Rectangle 25"/>
          <p:cNvSpPr>
            <a:spLocks noChangeArrowheads="1"/>
          </p:cNvSpPr>
          <p:nvPr/>
        </p:nvSpPr>
        <p:spPr bwMode="auto">
          <a:xfrm>
            <a:off x="1506328" y="1860374"/>
            <a:ext cx="287219" cy="140467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96" name="Group 17"/>
          <p:cNvGrpSpPr>
            <a:grpSpLocks/>
          </p:cNvGrpSpPr>
          <p:nvPr/>
        </p:nvGrpSpPr>
        <p:grpSpPr bwMode="auto">
          <a:xfrm>
            <a:off x="6042550" y="1861269"/>
            <a:ext cx="288064" cy="4127978"/>
            <a:chOff x="877" y="1339"/>
            <a:chExt cx="104" cy="2207"/>
          </a:xfrm>
        </p:grpSpPr>
        <p:sp>
          <p:nvSpPr>
            <p:cNvPr id="97" name="Rectangle 20"/>
            <p:cNvSpPr>
              <a:spLocks noChangeArrowheads="1"/>
            </p:cNvSpPr>
            <p:nvPr/>
          </p:nvSpPr>
          <p:spPr bwMode="auto">
            <a:xfrm>
              <a:off x="877" y="1339"/>
              <a:ext cx="104" cy="220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8" name="Rectangle 25"/>
            <p:cNvSpPr>
              <a:spLocks noChangeArrowheads="1"/>
            </p:cNvSpPr>
            <p:nvPr/>
          </p:nvSpPr>
          <p:spPr bwMode="auto">
            <a:xfrm>
              <a:off x="877" y="1893"/>
              <a:ext cx="104" cy="134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99" name="Rectangle 25"/>
          <p:cNvSpPr>
            <a:spLocks noChangeArrowheads="1"/>
          </p:cNvSpPr>
          <p:nvPr/>
        </p:nvSpPr>
        <p:spPr bwMode="auto">
          <a:xfrm>
            <a:off x="1957837" y="1838526"/>
            <a:ext cx="287219" cy="411114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0" name="Rectangle 20"/>
          <p:cNvSpPr>
            <a:spLocks noChangeArrowheads="1"/>
          </p:cNvSpPr>
          <p:nvPr/>
        </p:nvSpPr>
        <p:spPr bwMode="auto">
          <a:xfrm>
            <a:off x="1957837" y="2309867"/>
            <a:ext cx="287219" cy="270647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2" name="Rectangle 25"/>
          <p:cNvSpPr>
            <a:spLocks noChangeArrowheads="1"/>
          </p:cNvSpPr>
          <p:nvPr/>
        </p:nvSpPr>
        <p:spPr bwMode="auto">
          <a:xfrm>
            <a:off x="2482631" y="1822929"/>
            <a:ext cx="287218" cy="117278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3" name="Rectangle 25"/>
          <p:cNvSpPr>
            <a:spLocks noChangeArrowheads="1"/>
          </p:cNvSpPr>
          <p:nvPr/>
        </p:nvSpPr>
        <p:spPr bwMode="auto">
          <a:xfrm>
            <a:off x="2483141" y="5471918"/>
            <a:ext cx="287218" cy="47135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4" name="Rectangle 20"/>
          <p:cNvSpPr>
            <a:spLocks noChangeArrowheads="1"/>
          </p:cNvSpPr>
          <p:nvPr/>
        </p:nvSpPr>
        <p:spPr bwMode="auto">
          <a:xfrm>
            <a:off x="2483141" y="2996231"/>
            <a:ext cx="287218" cy="247568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105" name="Group 104"/>
          <p:cNvGrpSpPr/>
          <p:nvPr/>
        </p:nvGrpSpPr>
        <p:grpSpPr>
          <a:xfrm>
            <a:off x="3568804" y="1838526"/>
            <a:ext cx="287219" cy="4120640"/>
            <a:chOff x="2950323" y="1830866"/>
            <a:chExt cx="287219" cy="4120640"/>
          </a:xfrm>
        </p:grpSpPr>
        <p:sp>
          <p:nvSpPr>
            <p:cNvPr id="106" name="Rectangle 20"/>
            <p:cNvSpPr>
              <a:spLocks noChangeArrowheads="1"/>
            </p:cNvSpPr>
            <p:nvPr/>
          </p:nvSpPr>
          <p:spPr bwMode="auto">
            <a:xfrm>
              <a:off x="2950323" y="5188355"/>
              <a:ext cx="287219" cy="7631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7" name="Rectangle 25"/>
            <p:cNvSpPr>
              <a:spLocks noChangeArrowheads="1"/>
            </p:cNvSpPr>
            <p:nvPr/>
          </p:nvSpPr>
          <p:spPr bwMode="auto">
            <a:xfrm>
              <a:off x="2950323" y="1830866"/>
              <a:ext cx="287219" cy="3357489"/>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08" name="Group 17"/>
          <p:cNvGrpSpPr>
            <a:grpSpLocks/>
          </p:cNvGrpSpPr>
          <p:nvPr/>
        </p:nvGrpSpPr>
        <p:grpSpPr bwMode="auto">
          <a:xfrm>
            <a:off x="4509457" y="1860389"/>
            <a:ext cx="287219" cy="4120640"/>
            <a:chOff x="877" y="1348"/>
            <a:chExt cx="104" cy="2203"/>
          </a:xfrm>
        </p:grpSpPr>
        <p:sp>
          <p:nvSpPr>
            <p:cNvPr id="109" name="Rectangle 20"/>
            <p:cNvSpPr>
              <a:spLocks noChangeArrowheads="1"/>
            </p:cNvSpPr>
            <p:nvPr/>
          </p:nvSpPr>
          <p:spPr bwMode="auto">
            <a:xfrm>
              <a:off x="877" y="1348"/>
              <a:ext cx="104" cy="2203"/>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0" name="Rectangle 25"/>
            <p:cNvSpPr>
              <a:spLocks noChangeArrowheads="1"/>
            </p:cNvSpPr>
            <p:nvPr/>
          </p:nvSpPr>
          <p:spPr bwMode="auto">
            <a:xfrm>
              <a:off x="877" y="1605"/>
              <a:ext cx="104" cy="1356"/>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1" name="Group 17"/>
          <p:cNvGrpSpPr>
            <a:grpSpLocks/>
          </p:cNvGrpSpPr>
          <p:nvPr/>
        </p:nvGrpSpPr>
        <p:grpSpPr bwMode="auto">
          <a:xfrm>
            <a:off x="4020433" y="1854522"/>
            <a:ext cx="287219" cy="4104367"/>
            <a:chOff x="877" y="1348"/>
            <a:chExt cx="104" cy="2195"/>
          </a:xfrm>
        </p:grpSpPr>
        <p:sp>
          <p:nvSpPr>
            <p:cNvPr id="112" name="Rectangle 20"/>
            <p:cNvSpPr>
              <a:spLocks noChangeArrowheads="1"/>
            </p:cNvSpPr>
            <p:nvPr/>
          </p:nvSpPr>
          <p:spPr bwMode="auto">
            <a:xfrm>
              <a:off x="877" y="3052"/>
              <a:ext cx="104" cy="49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3" name="Rectangle 25"/>
            <p:cNvSpPr>
              <a:spLocks noChangeArrowheads="1"/>
            </p:cNvSpPr>
            <p:nvPr/>
          </p:nvSpPr>
          <p:spPr bwMode="auto">
            <a:xfrm>
              <a:off x="877" y="1348"/>
              <a:ext cx="104" cy="1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4" name="Group 17"/>
          <p:cNvGrpSpPr>
            <a:grpSpLocks/>
          </p:cNvGrpSpPr>
          <p:nvPr/>
        </p:nvGrpSpPr>
        <p:grpSpPr bwMode="auto">
          <a:xfrm>
            <a:off x="5033833" y="1865814"/>
            <a:ext cx="287219" cy="4104367"/>
            <a:chOff x="877" y="1348"/>
            <a:chExt cx="104" cy="2195"/>
          </a:xfrm>
        </p:grpSpPr>
        <p:sp>
          <p:nvSpPr>
            <p:cNvPr id="115" name="Rectangle 20"/>
            <p:cNvSpPr>
              <a:spLocks noChangeArrowheads="1"/>
            </p:cNvSpPr>
            <p:nvPr/>
          </p:nvSpPr>
          <p:spPr bwMode="auto">
            <a:xfrm>
              <a:off x="877" y="3235"/>
              <a:ext cx="104" cy="30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6" name="Rectangle 25"/>
            <p:cNvSpPr>
              <a:spLocks noChangeArrowheads="1"/>
            </p:cNvSpPr>
            <p:nvPr/>
          </p:nvSpPr>
          <p:spPr bwMode="auto">
            <a:xfrm>
              <a:off x="877" y="1348"/>
              <a:ext cx="104" cy="18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7" name="Group 127"/>
          <p:cNvGrpSpPr>
            <a:grpSpLocks/>
          </p:cNvGrpSpPr>
          <p:nvPr/>
        </p:nvGrpSpPr>
        <p:grpSpPr bwMode="auto">
          <a:xfrm>
            <a:off x="3014492" y="1835822"/>
            <a:ext cx="289981" cy="4107454"/>
            <a:chOff x="637" y="1350"/>
            <a:chExt cx="105" cy="2195"/>
          </a:xfrm>
        </p:grpSpPr>
        <p:sp>
          <p:nvSpPr>
            <p:cNvPr id="118" name="Rectangle 131"/>
            <p:cNvSpPr>
              <a:spLocks noChangeArrowheads="1"/>
            </p:cNvSpPr>
            <p:nvPr/>
          </p:nvSpPr>
          <p:spPr bwMode="auto">
            <a:xfrm>
              <a:off x="637" y="2925"/>
              <a:ext cx="105" cy="62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9" name="Rectangle 134"/>
            <p:cNvSpPr>
              <a:spLocks noChangeArrowheads="1"/>
            </p:cNvSpPr>
            <p:nvPr/>
          </p:nvSpPr>
          <p:spPr bwMode="auto">
            <a:xfrm>
              <a:off x="637" y="2054"/>
              <a:ext cx="105" cy="87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0" name="Rectangle 137"/>
            <p:cNvSpPr>
              <a:spLocks noChangeArrowheads="1"/>
            </p:cNvSpPr>
            <p:nvPr/>
          </p:nvSpPr>
          <p:spPr bwMode="auto">
            <a:xfrm>
              <a:off x="637" y="1350"/>
              <a:ext cx="105" cy="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121" name="TextBox 120"/>
          <p:cNvSpPr txBox="1"/>
          <p:nvPr/>
        </p:nvSpPr>
        <p:spPr>
          <a:xfrm>
            <a:off x="577852" y="1160987"/>
            <a:ext cx="5877839" cy="707886"/>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Phenotypic result. R=resistant, S=susceptible</a:t>
            </a:r>
          </a:p>
          <a:p>
            <a:r>
              <a:rPr lang="en-GB" sz="2200" b="1" dirty="0">
                <a:solidFill>
                  <a:srgbClr val="DB5503"/>
                </a:solidFill>
                <a:latin typeface="Courier New" panose="02070309020205020404" pitchFamily="49" charset="0"/>
                <a:cs typeface="Courier New" panose="02070309020205020404" pitchFamily="49" charset="0"/>
              </a:rPr>
              <a:t>R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7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solidFill>
                  <a:srgbClr val="DB5503"/>
                </a:solidFill>
                <a:latin typeface="Courier New" panose="02070309020205020404" pitchFamily="49" charset="0"/>
                <a:cs typeface="Courier New" panose="02070309020205020404" pitchFamily="49" charset="0"/>
              </a:rPr>
              <a:t>  </a:t>
            </a:r>
            <a:r>
              <a:rPr lang="en-GB" sz="2200" b="1" dirty="0" err="1">
                <a:solidFill>
                  <a:srgbClr val="DB5503"/>
                </a:solidFill>
                <a:latin typeface="Courier New" panose="02070309020205020404" pitchFamily="49" charset="0"/>
                <a:cs typeface="Courier New" panose="02070309020205020404" pitchFamily="49" charset="0"/>
              </a:rPr>
              <a:t>R</a:t>
            </a:r>
            <a:r>
              <a:rPr lang="en-GB" sz="2200" b="1" dirty="0">
                <a:latin typeface="Courier New" panose="02070309020205020404" pitchFamily="49" charset="0"/>
                <a:cs typeface="Courier New" panose="02070309020205020404" pitchFamily="49" charset="0"/>
              </a:rPr>
              <a:t>  S  </a:t>
            </a:r>
            <a:r>
              <a:rPr lang="en-GB" sz="2200" b="1" dirty="0" err="1">
                <a:latin typeface="Courier New" panose="02070309020205020404" pitchFamily="49" charset="0"/>
                <a:cs typeface="Courier New" panose="02070309020205020404" pitchFamily="49" charset="0"/>
              </a:rPr>
              <a:t>S</a:t>
            </a:r>
            <a:r>
              <a:rPr lang="en-GB" sz="2200" b="1" dirty="0">
                <a:latin typeface="Courier New" panose="02070309020205020404" pitchFamily="49" charset="0"/>
                <a:cs typeface="Courier New" panose="02070309020205020404" pitchFamily="49" charset="0"/>
              </a:rPr>
              <a:t>  </a:t>
            </a:r>
            <a:r>
              <a:rPr lang="en-GB" sz="2200" b="1" dirty="0" err="1">
                <a:latin typeface="Courier New" panose="02070309020205020404" pitchFamily="49" charset="0"/>
                <a:cs typeface="Courier New" panose="02070309020205020404" pitchFamily="49" charset="0"/>
              </a:rPr>
              <a:t>S</a:t>
            </a:r>
            <a:r>
              <a:rPr lang="en-GB" sz="2200" b="1" dirty="0">
                <a:latin typeface="Courier New" panose="02070309020205020404" pitchFamily="49" charset="0"/>
                <a:cs typeface="Courier New" panose="02070309020205020404" pitchFamily="49" charset="0"/>
              </a:rPr>
              <a:t>  </a:t>
            </a:r>
            <a:r>
              <a:rPr lang="en-GB" sz="2200" b="1" dirty="0" err="1">
                <a:latin typeface="Courier New" panose="02070309020205020404" pitchFamily="49" charset="0"/>
                <a:cs typeface="Courier New" panose="02070309020205020404" pitchFamily="49" charset="0"/>
              </a:rPr>
              <a:t>S</a:t>
            </a:r>
            <a:r>
              <a:rPr lang="en-GB" sz="2200" b="1" dirty="0">
                <a:latin typeface="Courier New" panose="02070309020205020404" pitchFamily="49" charset="0"/>
                <a:cs typeface="Courier New" panose="02070309020205020404" pitchFamily="49" charset="0"/>
              </a:rPr>
              <a:t>  </a:t>
            </a:r>
            <a:r>
              <a:rPr lang="en-GB" sz="2200" b="1" dirty="0" err="1">
                <a:latin typeface="Courier New" panose="02070309020205020404" pitchFamily="49" charset="0"/>
                <a:cs typeface="Courier New" panose="02070309020205020404" pitchFamily="49" charset="0"/>
              </a:rPr>
              <a:t>S</a:t>
            </a:r>
            <a:r>
              <a:rPr lang="en-GB" sz="2200" b="1" dirty="0">
                <a:latin typeface="Courier New" panose="02070309020205020404" pitchFamily="49" charset="0"/>
                <a:cs typeface="Courier New" panose="02070309020205020404" pitchFamily="49" charset="0"/>
              </a:rPr>
              <a:t>  </a:t>
            </a:r>
            <a:r>
              <a:rPr lang="en-GB" sz="2200" b="1" dirty="0" err="1">
                <a:latin typeface="Courier New" panose="02070309020205020404" pitchFamily="49" charset="0"/>
                <a:cs typeface="Courier New" panose="02070309020205020404" pitchFamily="49" charset="0"/>
              </a:rPr>
              <a:t>S</a:t>
            </a:r>
            <a:endParaRPr lang="en-GB" sz="2200" b="1" dirty="0">
              <a:latin typeface="Courier New" panose="02070309020205020404" pitchFamily="49" charset="0"/>
              <a:cs typeface="Courier New" panose="02070309020205020404" pitchFamily="49" charset="0"/>
            </a:endParaRPr>
          </a:p>
        </p:txBody>
      </p:sp>
      <p:sp>
        <p:nvSpPr>
          <p:cNvPr id="124" name="Rectangle 20"/>
          <p:cNvSpPr>
            <a:spLocks noChangeArrowheads="1"/>
          </p:cNvSpPr>
          <p:nvPr/>
        </p:nvSpPr>
        <p:spPr bwMode="auto">
          <a:xfrm>
            <a:off x="635778" y="3597499"/>
            <a:ext cx="288063" cy="2374846"/>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5" name="Rectangle 25"/>
          <p:cNvSpPr>
            <a:spLocks noChangeArrowheads="1"/>
          </p:cNvSpPr>
          <p:nvPr/>
        </p:nvSpPr>
        <p:spPr bwMode="auto">
          <a:xfrm>
            <a:off x="635778" y="1866812"/>
            <a:ext cx="288063" cy="17306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
        <p:nvSpPr>
          <p:cNvPr id="6" name="Rectangle 5"/>
          <p:cNvSpPr/>
          <p:nvPr/>
        </p:nvSpPr>
        <p:spPr>
          <a:xfrm>
            <a:off x="623692" y="3719480"/>
            <a:ext cx="5740856" cy="1065199"/>
          </a:xfrm>
          <a:prstGeom prst="rect">
            <a:avLst/>
          </a:prstGeom>
          <a:solidFill>
            <a:srgbClr val="7F7F7F">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2" name="Straight Arrow Connector 121"/>
          <p:cNvCxnSpPr/>
          <p:nvPr/>
        </p:nvCxnSpPr>
        <p:spPr>
          <a:xfrm flipV="1">
            <a:off x="635778" y="3971095"/>
            <a:ext cx="5688823" cy="14020"/>
          </a:xfrm>
          <a:prstGeom prst="straightConnector1">
            <a:avLst/>
          </a:prstGeom>
          <a:ln w="28575">
            <a:solidFill>
              <a:schemeClr val="tx1"/>
            </a:solidFill>
            <a:headEnd type="ova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72980" y="0"/>
            <a:ext cx="1208807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Mark a QTL. Employing DNA-markers. Estimate the effect of such QTL. </a:t>
            </a:r>
          </a:p>
        </p:txBody>
      </p:sp>
      <p:sp>
        <p:nvSpPr>
          <p:cNvPr id="45" name="Right Triangle 4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37049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6581104" y="468521"/>
            <a:ext cx="5579951" cy="58169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More generations of recombination lead to higher resolution (of course one needs more marker loci to mark these shorter, more numerous chunks of the genome). As a consequence, we have a much more ‚precise‘ location of the causal locus. If your SNP1-marked position is still well differentiating between resistant and susceptible genotypes, then that marker must be </a:t>
            </a:r>
            <a:r>
              <a:rPr lang="en-GB" dirty="0">
                <a:solidFill>
                  <a:srgbClr val="0000FF"/>
                </a:solidFill>
                <a:latin typeface="Arial" panose="020B0604020202020204" pitchFamily="34" charset="0"/>
                <a:cs typeface="Arial" panose="020B0604020202020204" pitchFamily="34" charset="0"/>
              </a:rPr>
              <a:t>quite close </a:t>
            </a:r>
            <a:r>
              <a:rPr lang="en-GB" dirty="0">
                <a:latin typeface="Arial" panose="020B0604020202020204" pitchFamily="34" charset="0"/>
                <a:cs typeface="Arial" panose="020B0604020202020204" pitchFamily="34" charset="0"/>
              </a:rPr>
              <a:t>to the causal locus. See indicated which recombination events set the limits to the QTL location. Well. </a:t>
            </a:r>
            <a:r>
              <a:rPr lang="en-GB" dirty="0">
                <a:solidFill>
                  <a:srgbClr val="0000FF"/>
                </a:solidFill>
                <a:latin typeface="Arial" panose="020B0604020202020204" pitchFamily="34" charset="0"/>
                <a:cs typeface="Arial" panose="020B0604020202020204" pitchFamily="34" charset="0"/>
              </a:rPr>
              <a:t>Close</a:t>
            </a:r>
            <a:r>
              <a:rPr lang="en-GB" dirty="0">
                <a:latin typeface="Arial" panose="020B0604020202020204" pitchFamily="34" charset="0"/>
                <a:cs typeface="Arial" panose="020B0604020202020204" pitchFamily="34" charset="0"/>
              </a:rPr>
              <a:t> may still mean that in the framed area we have more than one important genes, maybe even several. It is probably still premature to tell the causative locus and gene.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can now even estimate the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a:t>
            </a:r>
            <a:r>
              <a:rPr lang="en-GB" dirty="0">
                <a:latin typeface="Arial" panose="020B0604020202020204" pitchFamily="34" charset="0"/>
                <a:cs typeface="Arial" panose="020B0604020202020204" pitchFamily="34" charset="0"/>
              </a:rPr>
              <a:t> of the </a:t>
            </a:r>
            <a:r>
              <a:rPr lang="en-GB" dirty="0">
                <a:solidFill>
                  <a:srgbClr val="DB550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orange</a:t>
            </a:r>
            <a:r>
              <a:rPr lang="en-GB" dirty="0">
                <a:latin typeface="Arial" panose="020B0604020202020204" pitchFamily="34" charset="0"/>
                <a:cs typeface="Arial" panose="020B0604020202020204" pitchFamily="34" charset="0"/>
              </a:rPr>
              <a:t> vs. </a:t>
            </a:r>
            <a:r>
              <a:rPr lang="en-GB" dirty="0">
                <a:solidFill>
                  <a:srgbClr val="00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blue</a:t>
            </a:r>
            <a:r>
              <a:rPr lang="en-GB" dirty="0">
                <a:latin typeface="Arial" panose="020B0604020202020204" pitchFamily="34" charset="0"/>
                <a:cs typeface="Arial" panose="020B0604020202020204" pitchFamily="34" charset="0"/>
              </a:rPr>
              <a:t> QTL-’Allele’, we just have to employ trait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values</a:t>
            </a:r>
            <a:r>
              <a:rPr lang="en-GB" dirty="0">
                <a:latin typeface="Arial" panose="020B0604020202020204" pitchFamily="34" charset="0"/>
                <a:cs typeface="Arial" panose="020B0604020202020204" pitchFamily="34" charset="0"/>
              </a:rPr>
              <a:t>. There we see the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a:t>
            </a:r>
            <a:r>
              <a:rPr lang="en-GB" dirty="0">
                <a:latin typeface="Arial" panose="020B0604020202020204" pitchFamily="34" charset="0"/>
                <a:cs typeface="Arial" panose="020B0604020202020204" pitchFamily="34" charset="0"/>
              </a:rPr>
              <a:t> is Δ=1-0=1 (units of resistance). According to classical Quantitative Genetics </a:t>
            </a:r>
            <a:r>
              <a:rPr lang="en-GB" sz="1800" dirty="0">
                <a:effectLst/>
                <a:latin typeface="Arial" panose="020B0604020202020204" pitchFamily="34" charset="0"/>
                <a:ea typeface="Calibri" panose="020F0502020204030204" pitchFamily="34" charset="0"/>
              </a:rPr>
              <a:t>UNPLAB-QuGen_Ch-4[</a:t>
            </a:r>
            <a:r>
              <a:rPr lang="en-GB" sz="1800" dirty="0" err="1">
                <a:effectLst/>
                <a:latin typeface="Arial" panose="020B0604020202020204" pitchFamily="34" charset="0"/>
                <a:ea typeface="Calibri" panose="020F0502020204030204" pitchFamily="34" charset="0"/>
              </a:rPr>
              <a:t>MetrMod</a:t>
            </a:r>
            <a:r>
              <a:rPr lang="en-GB" sz="1800" dirty="0">
                <a:effectLst/>
                <a:latin typeface="Arial" panose="020B0604020202020204" pitchFamily="34" charset="0"/>
                <a:ea typeface="Calibri" panose="020F0502020204030204" pitchFamily="34" charset="0"/>
              </a:rPr>
              <a:t>], </a:t>
            </a:r>
            <a:r>
              <a:rPr lang="en-GB" dirty="0">
                <a:latin typeface="Arial" panose="020B0604020202020204" pitchFamily="34" charset="0"/>
                <a:cs typeface="Arial" panose="020B0604020202020204" pitchFamily="34" charset="0"/>
              </a:rPr>
              <a:t>the metric additive effect here would, hence, be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a=0.5</a:t>
            </a:r>
            <a:r>
              <a:rPr lang="en-GB" dirty="0">
                <a:latin typeface="Arial" panose="020B0604020202020204" pitchFamily="34" charset="0"/>
                <a:cs typeface="Arial" panose="020B0604020202020204" pitchFamily="34" charset="0"/>
              </a:rPr>
              <a:t> (half of Δ).</a:t>
            </a:r>
          </a:p>
        </p:txBody>
      </p:sp>
      <p:sp>
        <p:nvSpPr>
          <p:cNvPr id="95" name="TextBox 94"/>
          <p:cNvSpPr txBox="1"/>
          <p:nvPr/>
        </p:nvSpPr>
        <p:spPr>
          <a:xfrm>
            <a:off x="72980" y="0"/>
            <a:ext cx="1208807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Exploit higher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resolution</a:t>
            </a:r>
            <a:r>
              <a:rPr lang="en-GB" sz="2400" dirty="0">
                <a:latin typeface="Arial" panose="020B0604020202020204" pitchFamily="34" charset="0"/>
                <a:cs typeface="Arial" panose="020B0604020202020204" pitchFamily="34" charset="0"/>
              </a:rPr>
              <a:t> due to many more meiosis events in the past of this population</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4B1E1AFB-EE05-4D00-BD18-62EA896A5C67}"/>
              </a:ext>
            </a:extLst>
          </p:cNvPr>
          <p:cNvGrpSpPr/>
          <p:nvPr/>
        </p:nvGrpSpPr>
        <p:grpSpPr>
          <a:xfrm>
            <a:off x="559293" y="1160987"/>
            <a:ext cx="5913570" cy="5339019"/>
            <a:chOff x="559293" y="1160987"/>
            <a:chExt cx="5913570" cy="5339019"/>
          </a:xfrm>
        </p:grpSpPr>
        <p:sp>
          <p:nvSpPr>
            <p:cNvPr id="3" name="Rectangle 2">
              <a:extLst>
                <a:ext uri="{FF2B5EF4-FFF2-40B4-BE49-F238E27FC236}">
                  <a16:creationId xmlns:a16="http://schemas.microsoft.com/office/drawing/2014/main" id="{3E7692BA-9ADE-4E4D-8FD0-1649412D4495}"/>
                </a:ext>
              </a:extLst>
            </p:cNvPr>
            <p:cNvSpPr/>
            <p:nvPr/>
          </p:nvSpPr>
          <p:spPr>
            <a:xfrm>
              <a:off x="559293" y="1160987"/>
              <a:ext cx="5805255" cy="533901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3" name="Group 127"/>
            <p:cNvGrpSpPr>
              <a:grpSpLocks/>
            </p:cNvGrpSpPr>
            <p:nvPr/>
          </p:nvGrpSpPr>
          <p:grpSpPr bwMode="auto">
            <a:xfrm>
              <a:off x="5569449" y="1876448"/>
              <a:ext cx="289981" cy="4096945"/>
              <a:chOff x="637" y="1355"/>
              <a:chExt cx="105" cy="2223"/>
            </a:xfrm>
          </p:grpSpPr>
          <p:sp>
            <p:nvSpPr>
              <p:cNvPr id="65" name="Rectangle 131"/>
              <p:cNvSpPr>
                <a:spLocks noChangeArrowheads="1"/>
              </p:cNvSpPr>
              <p:nvPr/>
            </p:nvSpPr>
            <p:spPr bwMode="auto">
              <a:xfrm>
                <a:off x="637" y="2930"/>
                <a:ext cx="105" cy="64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68" name="Rectangle 134"/>
              <p:cNvSpPr>
                <a:spLocks noChangeArrowheads="1"/>
              </p:cNvSpPr>
              <p:nvPr/>
            </p:nvSpPr>
            <p:spPr bwMode="auto">
              <a:xfrm>
                <a:off x="637" y="2206"/>
                <a:ext cx="105" cy="72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sp>
            <p:nvSpPr>
              <p:cNvPr id="69" name="Rectangle 137"/>
              <p:cNvSpPr>
                <a:spLocks noChangeArrowheads="1"/>
              </p:cNvSpPr>
              <p:nvPr/>
            </p:nvSpPr>
            <p:spPr bwMode="auto">
              <a:xfrm>
                <a:off x="637" y="1355"/>
                <a:ext cx="105" cy="8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1800" dirty="0">
                  <a:solidFill>
                    <a:srgbClr val="000000"/>
                  </a:solidFill>
                  <a:latin typeface="Arial" panose="020B0604020202020204" pitchFamily="34" charset="0"/>
                </a:endParaRPr>
              </a:p>
            </p:txBody>
          </p:sp>
        </p:grpSp>
        <p:sp>
          <p:nvSpPr>
            <p:cNvPr id="71" name="Rectangle 20"/>
            <p:cNvSpPr>
              <a:spLocks noChangeArrowheads="1"/>
            </p:cNvSpPr>
            <p:nvPr/>
          </p:nvSpPr>
          <p:spPr bwMode="auto">
            <a:xfrm>
              <a:off x="1062933" y="3713943"/>
              <a:ext cx="288063" cy="2251964"/>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5" name="Rectangle 25"/>
            <p:cNvSpPr>
              <a:spLocks noChangeArrowheads="1"/>
            </p:cNvSpPr>
            <p:nvPr/>
          </p:nvSpPr>
          <p:spPr bwMode="auto">
            <a:xfrm>
              <a:off x="1062933" y="1860374"/>
              <a:ext cx="288063" cy="184421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6" name="Rectangle 27"/>
            <p:cNvSpPr>
              <a:spLocks noChangeArrowheads="1"/>
            </p:cNvSpPr>
            <p:nvPr/>
          </p:nvSpPr>
          <p:spPr bwMode="auto">
            <a:xfrm>
              <a:off x="1193083" y="6048205"/>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7" name="Rectangle 20"/>
            <p:cNvSpPr>
              <a:spLocks noChangeArrowheads="1"/>
            </p:cNvSpPr>
            <p:nvPr/>
          </p:nvSpPr>
          <p:spPr bwMode="auto">
            <a:xfrm>
              <a:off x="1506328" y="3265046"/>
              <a:ext cx="287219" cy="270086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4" name="Rectangle 25"/>
            <p:cNvSpPr>
              <a:spLocks noChangeArrowheads="1"/>
            </p:cNvSpPr>
            <p:nvPr/>
          </p:nvSpPr>
          <p:spPr bwMode="auto">
            <a:xfrm>
              <a:off x="1506328" y="1860374"/>
              <a:ext cx="287219" cy="140467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96" name="Group 17"/>
            <p:cNvGrpSpPr>
              <a:grpSpLocks/>
            </p:cNvGrpSpPr>
            <p:nvPr/>
          </p:nvGrpSpPr>
          <p:grpSpPr bwMode="auto">
            <a:xfrm>
              <a:off x="6042550" y="1861269"/>
              <a:ext cx="288064" cy="4127978"/>
              <a:chOff x="877" y="1339"/>
              <a:chExt cx="104" cy="2207"/>
            </a:xfrm>
          </p:grpSpPr>
          <p:sp>
            <p:nvSpPr>
              <p:cNvPr id="97" name="Rectangle 20"/>
              <p:cNvSpPr>
                <a:spLocks noChangeArrowheads="1"/>
              </p:cNvSpPr>
              <p:nvPr/>
            </p:nvSpPr>
            <p:spPr bwMode="auto">
              <a:xfrm>
                <a:off x="877" y="1339"/>
                <a:ext cx="104" cy="220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8" name="Rectangle 25"/>
              <p:cNvSpPr>
                <a:spLocks noChangeArrowheads="1"/>
              </p:cNvSpPr>
              <p:nvPr/>
            </p:nvSpPr>
            <p:spPr bwMode="auto">
              <a:xfrm>
                <a:off x="877" y="1893"/>
                <a:ext cx="104" cy="134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99" name="Rectangle 25"/>
            <p:cNvSpPr>
              <a:spLocks noChangeArrowheads="1"/>
            </p:cNvSpPr>
            <p:nvPr/>
          </p:nvSpPr>
          <p:spPr bwMode="auto">
            <a:xfrm>
              <a:off x="1957837" y="1838526"/>
              <a:ext cx="287219" cy="411114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0" name="Rectangle 20"/>
            <p:cNvSpPr>
              <a:spLocks noChangeArrowheads="1"/>
            </p:cNvSpPr>
            <p:nvPr/>
          </p:nvSpPr>
          <p:spPr bwMode="auto">
            <a:xfrm>
              <a:off x="1957837" y="2309867"/>
              <a:ext cx="287219" cy="270647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2" name="Rectangle 25"/>
            <p:cNvSpPr>
              <a:spLocks noChangeArrowheads="1"/>
            </p:cNvSpPr>
            <p:nvPr/>
          </p:nvSpPr>
          <p:spPr bwMode="auto">
            <a:xfrm>
              <a:off x="2482631" y="1822929"/>
              <a:ext cx="287218" cy="117278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3" name="Rectangle 25"/>
            <p:cNvSpPr>
              <a:spLocks noChangeArrowheads="1"/>
            </p:cNvSpPr>
            <p:nvPr/>
          </p:nvSpPr>
          <p:spPr bwMode="auto">
            <a:xfrm>
              <a:off x="2483141" y="5471918"/>
              <a:ext cx="287218" cy="47135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4" name="Rectangle 20"/>
            <p:cNvSpPr>
              <a:spLocks noChangeArrowheads="1"/>
            </p:cNvSpPr>
            <p:nvPr/>
          </p:nvSpPr>
          <p:spPr bwMode="auto">
            <a:xfrm>
              <a:off x="2483141" y="2996231"/>
              <a:ext cx="287218" cy="247568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105" name="Group 104"/>
            <p:cNvGrpSpPr/>
            <p:nvPr/>
          </p:nvGrpSpPr>
          <p:grpSpPr>
            <a:xfrm>
              <a:off x="3568804" y="1838526"/>
              <a:ext cx="287219" cy="4120640"/>
              <a:chOff x="2950323" y="1830866"/>
              <a:chExt cx="287219" cy="4120640"/>
            </a:xfrm>
          </p:grpSpPr>
          <p:sp>
            <p:nvSpPr>
              <p:cNvPr id="106" name="Rectangle 20"/>
              <p:cNvSpPr>
                <a:spLocks noChangeArrowheads="1"/>
              </p:cNvSpPr>
              <p:nvPr/>
            </p:nvSpPr>
            <p:spPr bwMode="auto">
              <a:xfrm>
                <a:off x="2950323" y="5188355"/>
                <a:ext cx="287219" cy="76315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7" name="Rectangle 25"/>
              <p:cNvSpPr>
                <a:spLocks noChangeArrowheads="1"/>
              </p:cNvSpPr>
              <p:nvPr/>
            </p:nvSpPr>
            <p:spPr bwMode="auto">
              <a:xfrm>
                <a:off x="2950323" y="1830866"/>
                <a:ext cx="287219" cy="3357489"/>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08" name="Group 17"/>
            <p:cNvGrpSpPr>
              <a:grpSpLocks/>
            </p:cNvGrpSpPr>
            <p:nvPr/>
          </p:nvGrpSpPr>
          <p:grpSpPr bwMode="auto">
            <a:xfrm>
              <a:off x="4509457" y="1860389"/>
              <a:ext cx="287219" cy="4120640"/>
              <a:chOff x="877" y="1348"/>
              <a:chExt cx="104" cy="2203"/>
            </a:xfrm>
          </p:grpSpPr>
          <p:sp>
            <p:nvSpPr>
              <p:cNvPr id="109" name="Rectangle 20"/>
              <p:cNvSpPr>
                <a:spLocks noChangeArrowheads="1"/>
              </p:cNvSpPr>
              <p:nvPr/>
            </p:nvSpPr>
            <p:spPr bwMode="auto">
              <a:xfrm>
                <a:off x="877" y="1348"/>
                <a:ext cx="104" cy="2203"/>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0" name="Rectangle 25"/>
              <p:cNvSpPr>
                <a:spLocks noChangeArrowheads="1"/>
              </p:cNvSpPr>
              <p:nvPr/>
            </p:nvSpPr>
            <p:spPr bwMode="auto">
              <a:xfrm>
                <a:off x="877" y="1605"/>
                <a:ext cx="104" cy="1356"/>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1" name="Group 17"/>
            <p:cNvGrpSpPr>
              <a:grpSpLocks/>
            </p:cNvGrpSpPr>
            <p:nvPr/>
          </p:nvGrpSpPr>
          <p:grpSpPr bwMode="auto">
            <a:xfrm>
              <a:off x="4020433" y="1854522"/>
              <a:ext cx="287219" cy="4104367"/>
              <a:chOff x="877" y="1348"/>
              <a:chExt cx="104" cy="2195"/>
            </a:xfrm>
          </p:grpSpPr>
          <p:sp>
            <p:nvSpPr>
              <p:cNvPr id="112" name="Rectangle 20"/>
              <p:cNvSpPr>
                <a:spLocks noChangeArrowheads="1"/>
              </p:cNvSpPr>
              <p:nvPr/>
            </p:nvSpPr>
            <p:spPr bwMode="auto">
              <a:xfrm>
                <a:off x="877" y="3052"/>
                <a:ext cx="104" cy="49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3" name="Rectangle 25"/>
              <p:cNvSpPr>
                <a:spLocks noChangeArrowheads="1"/>
              </p:cNvSpPr>
              <p:nvPr/>
            </p:nvSpPr>
            <p:spPr bwMode="auto">
              <a:xfrm>
                <a:off x="877" y="1348"/>
                <a:ext cx="104" cy="1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4" name="Group 17"/>
            <p:cNvGrpSpPr>
              <a:grpSpLocks/>
            </p:cNvGrpSpPr>
            <p:nvPr/>
          </p:nvGrpSpPr>
          <p:grpSpPr bwMode="auto">
            <a:xfrm>
              <a:off x="5033833" y="1865814"/>
              <a:ext cx="287219" cy="4104367"/>
              <a:chOff x="877" y="1348"/>
              <a:chExt cx="104" cy="2195"/>
            </a:xfrm>
          </p:grpSpPr>
          <p:sp>
            <p:nvSpPr>
              <p:cNvPr id="115" name="Rectangle 20"/>
              <p:cNvSpPr>
                <a:spLocks noChangeArrowheads="1"/>
              </p:cNvSpPr>
              <p:nvPr/>
            </p:nvSpPr>
            <p:spPr bwMode="auto">
              <a:xfrm>
                <a:off x="877" y="3235"/>
                <a:ext cx="104" cy="308"/>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6" name="Rectangle 25"/>
              <p:cNvSpPr>
                <a:spLocks noChangeArrowheads="1"/>
              </p:cNvSpPr>
              <p:nvPr/>
            </p:nvSpPr>
            <p:spPr bwMode="auto">
              <a:xfrm>
                <a:off x="877" y="1348"/>
                <a:ext cx="104" cy="18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117" name="Group 127"/>
            <p:cNvGrpSpPr>
              <a:grpSpLocks/>
            </p:cNvGrpSpPr>
            <p:nvPr/>
          </p:nvGrpSpPr>
          <p:grpSpPr bwMode="auto">
            <a:xfrm>
              <a:off x="3014492" y="1835822"/>
              <a:ext cx="289981" cy="4107454"/>
              <a:chOff x="637" y="1350"/>
              <a:chExt cx="105" cy="2195"/>
            </a:xfrm>
          </p:grpSpPr>
          <p:sp>
            <p:nvSpPr>
              <p:cNvPr id="118" name="Rectangle 131"/>
              <p:cNvSpPr>
                <a:spLocks noChangeArrowheads="1"/>
              </p:cNvSpPr>
              <p:nvPr/>
            </p:nvSpPr>
            <p:spPr bwMode="auto">
              <a:xfrm>
                <a:off x="637" y="2925"/>
                <a:ext cx="105" cy="62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19" name="Rectangle 134"/>
              <p:cNvSpPr>
                <a:spLocks noChangeArrowheads="1"/>
              </p:cNvSpPr>
              <p:nvPr/>
            </p:nvSpPr>
            <p:spPr bwMode="auto">
              <a:xfrm>
                <a:off x="637" y="2054"/>
                <a:ext cx="105" cy="871"/>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0" name="Rectangle 137"/>
              <p:cNvSpPr>
                <a:spLocks noChangeArrowheads="1"/>
              </p:cNvSpPr>
              <p:nvPr/>
            </p:nvSpPr>
            <p:spPr bwMode="auto">
              <a:xfrm>
                <a:off x="637" y="1350"/>
                <a:ext cx="105" cy="70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121" name="TextBox 120"/>
            <p:cNvSpPr txBox="1"/>
            <p:nvPr/>
          </p:nvSpPr>
          <p:spPr>
            <a:xfrm>
              <a:off x="595024" y="1160987"/>
              <a:ext cx="5877839" cy="707886"/>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Phenotypic result. R=resistant=1, S=susceptible=0</a:t>
              </a:r>
            </a:p>
            <a:p>
              <a:r>
                <a:rPr lang="en-GB" sz="2150" b="1" dirty="0">
                  <a:solidFill>
                    <a:srgbClr val="DF5C2D"/>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  Mean value =1     </a:t>
              </a:r>
              <a:r>
                <a:rPr lang="en-GB" sz="2150" b="1" dirty="0">
                  <a:solidFill>
                    <a:srgbClr val="000099"/>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Mean value =0</a:t>
              </a:r>
            </a:p>
          </p:txBody>
        </p:sp>
        <p:sp>
          <p:nvSpPr>
            <p:cNvPr id="124" name="Rectangle 20"/>
            <p:cNvSpPr>
              <a:spLocks noChangeArrowheads="1"/>
            </p:cNvSpPr>
            <p:nvPr/>
          </p:nvSpPr>
          <p:spPr bwMode="auto">
            <a:xfrm>
              <a:off x="635778" y="3597499"/>
              <a:ext cx="288063" cy="2374846"/>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5" name="Rectangle 25"/>
            <p:cNvSpPr>
              <a:spLocks noChangeArrowheads="1"/>
            </p:cNvSpPr>
            <p:nvPr/>
          </p:nvSpPr>
          <p:spPr bwMode="auto">
            <a:xfrm>
              <a:off x="635778" y="1866812"/>
              <a:ext cx="288063" cy="1730687"/>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cxnSp>
          <p:nvCxnSpPr>
            <p:cNvPr id="122" name="Straight Arrow Connector 121"/>
            <p:cNvCxnSpPr/>
            <p:nvPr/>
          </p:nvCxnSpPr>
          <p:spPr>
            <a:xfrm flipV="1">
              <a:off x="635778" y="3971095"/>
              <a:ext cx="5688823" cy="14020"/>
            </a:xfrm>
            <a:prstGeom prst="straightConnector1">
              <a:avLst/>
            </a:prstGeom>
            <a:ln w="28575">
              <a:solidFill>
                <a:schemeClr val="tx1"/>
              </a:solidFill>
              <a:headEnd type="ova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rot="10800000">
              <a:off x="629588" y="1861269"/>
              <a:ext cx="299273" cy="1419852"/>
              <a:chOff x="622879" y="1861269"/>
              <a:chExt cx="299273" cy="1419852"/>
            </a:xfrm>
          </p:grpSpPr>
          <p:sp>
            <p:nvSpPr>
              <p:cNvPr id="45"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6"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7" name="Rectangle 20"/>
              <p:cNvSpPr>
                <a:spLocks noChangeArrowheads="1"/>
              </p:cNvSpPr>
              <p:nvPr/>
            </p:nvSpPr>
            <p:spPr bwMode="auto">
              <a:xfrm>
                <a:off x="627481"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48" name="Rectangle 20"/>
            <p:cNvSpPr>
              <a:spLocks noChangeArrowheads="1"/>
            </p:cNvSpPr>
            <p:nvPr/>
          </p:nvSpPr>
          <p:spPr bwMode="auto">
            <a:xfrm>
              <a:off x="1065307" y="2241008"/>
              <a:ext cx="288063" cy="185717"/>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49" name="Rectangle 20"/>
            <p:cNvSpPr>
              <a:spLocks noChangeArrowheads="1"/>
            </p:cNvSpPr>
            <p:nvPr/>
          </p:nvSpPr>
          <p:spPr bwMode="auto">
            <a:xfrm>
              <a:off x="1062683" y="2908343"/>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0" name="Rectangle 20"/>
            <p:cNvSpPr>
              <a:spLocks noChangeArrowheads="1"/>
            </p:cNvSpPr>
            <p:nvPr/>
          </p:nvSpPr>
          <p:spPr bwMode="auto">
            <a:xfrm>
              <a:off x="1071401" y="3354512"/>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1" name="Rectangle 20"/>
            <p:cNvSpPr>
              <a:spLocks noChangeArrowheads="1"/>
            </p:cNvSpPr>
            <p:nvPr/>
          </p:nvSpPr>
          <p:spPr bwMode="auto">
            <a:xfrm>
              <a:off x="1503696" y="1820058"/>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2" name="Rectangle 20"/>
            <p:cNvSpPr>
              <a:spLocks noChangeArrowheads="1"/>
            </p:cNvSpPr>
            <p:nvPr/>
          </p:nvSpPr>
          <p:spPr bwMode="auto">
            <a:xfrm>
              <a:off x="1502918" y="2457632"/>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53" name="Rectangle 20"/>
            <p:cNvSpPr>
              <a:spLocks noChangeArrowheads="1"/>
            </p:cNvSpPr>
            <p:nvPr/>
          </p:nvSpPr>
          <p:spPr bwMode="auto">
            <a:xfrm>
              <a:off x="1510405" y="2915928"/>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nvGrpSpPr>
            <p:cNvPr id="58" name="Group 57"/>
            <p:cNvGrpSpPr/>
            <p:nvPr/>
          </p:nvGrpSpPr>
          <p:grpSpPr>
            <a:xfrm rot="10800000">
              <a:off x="3009953" y="1943465"/>
              <a:ext cx="290395" cy="991317"/>
              <a:chOff x="631757" y="1861269"/>
              <a:chExt cx="290395" cy="991317"/>
            </a:xfrm>
          </p:grpSpPr>
          <p:sp>
            <p:nvSpPr>
              <p:cNvPr id="59"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60" name="Rectangle 20"/>
              <p:cNvSpPr>
                <a:spLocks noChangeArrowheads="1"/>
              </p:cNvSpPr>
              <p:nvPr/>
            </p:nvSpPr>
            <p:spPr bwMode="auto">
              <a:xfrm>
                <a:off x="631757"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64" name="Group 63"/>
            <p:cNvGrpSpPr/>
            <p:nvPr/>
          </p:nvGrpSpPr>
          <p:grpSpPr>
            <a:xfrm rot="10800000">
              <a:off x="2480261" y="2191088"/>
              <a:ext cx="288810" cy="752517"/>
              <a:chOff x="622879" y="2528604"/>
              <a:chExt cx="288810" cy="752517"/>
            </a:xfrm>
          </p:grpSpPr>
          <p:sp>
            <p:nvSpPr>
              <p:cNvPr id="67"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0" name="Rectangle 20"/>
              <p:cNvSpPr>
                <a:spLocks noChangeArrowheads="1"/>
              </p:cNvSpPr>
              <p:nvPr/>
            </p:nvSpPr>
            <p:spPr bwMode="auto">
              <a:xfrm>
                <a:off x="623626"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72" name="Group 71"/>
            <p:cNvGrpSpPr/>
            <p:nvPr/>
          </p:nvGrpSpPr>
          <p:grpSpPr>
            <a:xfrm rot="10800000">
              <a:off x="4010444" y="2939400"/>
              <a:ext cx="299273" cy="1419852"/>
              <a:chOff x="622879" y="1861269"/>
              <a:chExt cx="299273" cy="1419852"/>
            </a:xfrm>
          </p:grpSpPr>
          <p:sp>
            <p:nvSpPr>
              <p:cNvPr id="73"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4"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6" name="Rectangle 20"/>
              <p:cNvSpPr>
                <a:spLocks noChangeArrowheads="1"/>
              </p:cNvSpPr>
              <p:nvPr/>
            </p:nvSpPr>
            <p:spPr bwMode="auto">
              <a:xfrm>
                <a:off x="627919"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77" name="Group 76"/>
            <p:cNvGrpSpPr/>
            <p:nvPr/>
          </p:nvGrpSpPr>
          <p:grpSpPr>
            <a:xfrm rot="10800000">
              <a:off x="4017222" y="1898098"/>
              <a:ext cx="294560" cy="991317"/>
              <a:chOff x="622879" y="1861269"/>
              <a:chExt cx="294560" cy="991317"/>
            </a:xfrm>
          </p:grpSpPr>
          <p:sp>
            <p:nvSpPr>
              <p:cNvPr id="78" name="Rectangle 20"/>
              <p:cNvSpPr>
                <a:spLocks noChangeArrowheads="1"/>
              </p:cNvSpPr>
              <p:nvPr/>
            </p:nvSpPr>
            <p:spPr bwMode="auto">
              <a:xfrm>
                <a:off x="629376"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79"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81" name="Group 80"/>
            <p:cNvGrpSpPr/>
            <p:nvPr/>
          </p:nvGrpSpPr>
          <p:grpSpPr>
            <a:xfrm rot="10800000">
              <a:off x="3564360" y="3081715"/>
              <a:ext cx="289847" cy="1419852"/>
              <a:chOff x="622879" y="1861269"/>
              <a:chExt cx="289847" cy="1419852"/>
            </a:xfrm>
          </p:grpSpPr>
          <p:sp>
            <p:nvSpPr>
              <p:cNvPr id="82" name="Rectangle 20"/>
              <p:cNvSpPr>
                <a:spLocks noChangeArrowheads="1"/>
              </p:cNvSpPr>
              <p:nvPr/>
            </p:nvSpPr>
            <p:spPr bwMode="auto">
              <a:xfrm>
                <a:off x="624663"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3"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4" name="Rectangle 20"/>
              <p:cNvSpPr>
                <a:spLocks noChangeArrowheads="1"/>
              </p:cNvSpPr>
              <p:nvPr/>
            </p:nvSpPr>
            <p:spPr bwMode="auto">
              <a:xfrm>
                <a:off x="623626"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85" name="Group 84"/>
            <p:cNvGrpSpPr/>
            <p:nvPr/>
          </p:nvGrpSpPr>
          <p:grpSpPr>
            <a:xfrm rot="10800000">
              <a:off x="5023293" y="3158883"/>
              <a:ext cx="305982" cy="1419852"/>
              <a:chOff x="622879" y="1861269"/>
              <a:chExt cx="305982" cy="1419852"/>
            </a:xfrm>
          </p:grpSpPr>
          <p:sp>
            <p:nvSpPr>
              <p:cNvPr id="88"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89"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0" name="Rectangle 20"/>
              <p:cNvSpPr>
                <a:spLocks noChangeArrowheads="1"/>
              </p:cNvSpPr>
              <p:nvPr/>
            </p:nvSpPr>
            <p:spPr bwMode="auto">
              <a:xfrm>
                <a:off x="640798"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grpSp>
          <p:nvGrpSpPr>
            <p:cNvPr id="91" name="Group 90"/>
            <p:cNvGrpSpPr/>
            <p:nvPr/>
          </p:nvGrpSpPr>
          <p:grpSpPr>
            <a:xfrm rot="10800000">
              <a:off x="6038207" y="2957348"/>
              <a:ext cx="299273" cy="1419852"/>
              <a:chOff x="622879" y="1861269"/>
              <a:chExt cx="299273" cy="1419852"/>
            </a:xfrm>
          </p:grpSpPr>
          <p:sp>
            <p:nvSpPr>
              <p:cNvPr id="92" name="Rectangle 20"/>
              <p:cNvSpPr>
                <a:spLocks noChangeArrowheads="1"/>
              </p:cNvSpPr>
              <p:nvPr/>
            </p:nvSpPr>
            <p:spPr bwMode="auto">
              <a:xfrm>
                <a:off x="634089" y="186126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93" name="Rectangle 20"/>
              <p:cNvSpPr>
                <a:spLocks noChangeArrowheads="1"/>
              </p:cNvSpPr>
              <p:nvPr/>
            </p:nvSpPr>
            <p:spPr bwMode="auto">
              <a:xfrm>
                <a:off x="622879" y="2528604"/>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01" name="Rectangle 20"/>
              <p:cNvSpPr>
                <a:spLocks noChangeArrowheads="1"/>
              </p:cNvSpPr>
              <p:nvPr/>
            </p:nvSpPr>
            <p:spPr bwMode="auto">
              <a:xfrm>
                <a:off x="623626" y="2957139"/>
                <a:ext cx="288063" cy="323982"/>
              </a:xfrm>
              <a:prstGeom prst="rect">
                <a:avLst/>
              </a:prstGeom>
              <a:solidFill>
                <a:srgbClr val="FF660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grpSp>
        <p:sp>
          <p:nvSpPr>
            <p:cNvPr id="123" name="Rectangle 25"/>
            <p:cNvSpPr>
              <a:spLocks noChangeArrowheads="1"/>
            </p:cNvSpPr>
            <p:nvPr/>
          </p:nvSpPr>
          <p:spPr bwMode="auto">
            <a:xfrm>
              <a:off x="2471696" y="4093570"/>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6" name="Rectangle 25"/>
            <p:cNvSpPr>
              <a:spLocks noChangeArrowheads="1"/>
            </p:cNvSpPr>
            <p:nvPr/>
          </p:nvSpPr>
          <p:spPr bwMode="auto">
            <a:xfrm>
              <a:off x="636622" y="4120093"/>
              <a:ext cx="287219" cy="62238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7" name="Rectangle 25"/>
            <p:cNvSpPr>
              <a:spLocks noChangeArrowheads="1"/>
            </p:cNvSpPr>
            <p:nvPr/>
          </p:nvSpPr>
          <p:spPr bwMode="auto">
            <a:xfrm>
              <a:off x="628715" y="5336507"/>
              <a:ext cx="287219" cy="62238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8" name="Rectangle 25"/>
            <p:cNvSpPr>
              <a:spLocks noChangeArrowheads="1"/>
            </p:cNvSpPr>
            <p:nvPr/>
          </p:nvSpPr>
          <p:spPr bwMode="auto">
            <a:xfrm>
              <a:off x="1499323" y="4027705"/>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29" name="Rectangle 25"/>
            <p:cNvSpPr>
              <a:spLocks noChangeArrowheads="1"/>
            </p:cNvSpPr>
            <p:nvPr/>
          </p:nvSpPr>
          <p:spPr bwMode="auto">
            <a:xfrm>
              <a:off x="1513333" y="5655069"/>
              <a:ext cx="287219" cy="303820"/>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0" name="Rectangle 25"/>
            <p:cNvSpPr>
              <a:spLocks noChangeArrowheads="1"/>
            </p:cNvSpPr>
            <p:nvPr/>
          </p:nvSpPr>
          <p:spPr bwMode="auto">
            <a:xfrm>
              <a:off x="3015332" y="4079602"/>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1" name="Rectangle 25"/>
            <p:cNvSpPr>
              <a:spLocks noChangeArrowheads="1"/>
            </p:cNvSpPr>
            <p:nvPr/>
          </p:nvSpPr>
          <p:spPr bwMode="auto">
            <a:xfrm>
              <a:off x="5573801" y="1868562"/>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2" name="Rectangle 25"/>
            <p:cNvSpPr>
              <a:spLocks noChangeArrowheads="1"/>
            </p:cNvSpPr>
            <p:nvPr/>
          </p:nvSpPr>
          <p:spPr bwMode="auto">
            <a:xfrm>
              <a:off x="6057118" y="1876448"/>
              <a:ext cx="287219" cy="828554"/>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3" name="Rectangle 25"/>
            <p:cNvSpPr>
              <a:spLocks noChangeArrowheads="1"/>
            </p:cNvSpPr>
            <p:nvPr/>
          </p:nvSpPr>
          <p:spPr bwMode="auto">
            <a:xfrm>
              <a:off x="5566092" y="4928565"/>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4" name="Rectangle 25"/>
            <p:cNvSpPr>
              <a:spLocks noChangeArrowheads="1"/>
            </p:cNvSpPr>
            <p:nvPr/>
          </p:nvSpPr>
          <p:spPr bwMode="auto">
            <a:xfrm>
              <a:off x="1957837" y="2367696"/>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5" name="Rectangle 25"/>
            <p:cNvSpPr>
              <a:spLocks noChangeArrowheads="1"/>
            </p:cNvSpPr>
            <p:nvPr/>
          </p:nvSpPr>
          <p:spPr bwMode="auto">
            <a:xfrm>
              <a:off x="1961188" y="3431029"/>
              <a:ext cx="287219" cy="9741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6" name="Rectangle 25"/>
            <p:cNvSpPr>
              <a:spLocks noChangeArrowheads="1"/>
            </p:cNvSpPr>
            <p:nvPr/>
          </p:nvSpPr>
          <p:spPr bwMode="auto">
            <a:xfrm>
              <a:off x="1950454" y="4051366"/>
              <a:ext cx="287219" cy="97412"/>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7" name="Rectangle 25"/>
            <p:cNvSpPr>
              <a:spLocks noChangeArrowheads="1"/>
            </p:cNvSpPr>
            <p:nvPr/>
          </p:nvSpPr>
          <p:spPr bwMode="auto">
            <a:xfrm>
              <a:off x="1073159" y="4899289"/>
              <a:ext cx="287219" cy="998268"/>
            </a:xfrm>
            <a:prstGeom prst="rect">
              <a:avLst/>
            </a:prstGeom>
            <a:solidFill>
              <a:srgbClr val="000080"/>
            </a:solidFill>
            <a:ln w="17463">
              <a:solidFill>
                <a:srgbClr val="000000"/>
              </a:solidFill>
              <a:miter lim="800000"/>
              <a:headEnd/>
              <a:tailEnd/>
            </a:ln>
          </p:spPr>
          <p:txBody>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endParaRPr lang="en-GB" altLang="de-DE" sz="2400" dirty="0">
                <a:solidFill>
                  <a:srgbClr val="000000"/>
                </a:solidFill>
                <a:latin typeface="Arial" panose="020B0604020202020204" pitchFamily="34" charset="0"/>
              </a:endParaRPr>
            </a:p>
          </p:txBody>
        </p:sp>
        <p:sp>
          <p:nvSpPr>
            <p:cNvPr id="138" name="Rectangle 137"/>
            <p:cNvSpPr/>
            <p:nvPr/>
          </p:nvSpPr>
          <p:spPr>
            <a:xfrm>
              <a:off x="623692" y="3912814"/>
              <a:ext cx="5740856" cy="149444"/>
            </a:xfrm>
            <a:prstGeom prst="rect">
              <a:avLst/>
            </a:prstGeom>
            <a:solidFill>
              <a:srgbClr val="7F7F7F">
                <a:alpha val="36078"/>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Down Arrow 4"/>
            <p:cNvSpPr/>
            <p:nvPr/>
          </p:nvSpPr>
          <p:spPr>
            <a:xfrm rot="1250084">
              <a:off x="5046035" y="3070272"/>
              <a:ext cx="558085" cy="865072"/>
            </a:xfrm>
            <a:prstGeom prst="downArrow">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 name="Down Arrow 138"/>
            <p:cNvSpPr/>
            <p:nvPr/>
          </p:nvSpPr>
          <p:spPr>
            <a:xfrm rot="12210635">
              <a:off x="2717198" y="4025534"/>
              <a:ext cx="558085" cy="865072"/>
            </a:xfrm>
            <a:prstGeom prst="downArrow">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 name="TextBox 139"/>
            <p:cNvSpPr txBox="1"/>
            <p:nvPr/>
          </p:nvSpPr>
          <p:spPr>
            <a:xfrm>
              <a:off x="1726681" y="3605099"/>
              <a:ext cx="864876" cy="36933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SNP1</a:t>
              </a:r>
            </a:p>
          </p:txBody>
        </p:sp>
        <p:cxnSp>
          <p:nvCxnSpPr>
            <p:cNvPr id="8" name="Straight Connector 7"/>
            <p:cNvCxnSpPr/>
            <p:nvPr/>
          </p:nvCxnSpPr>
          <p:spPr>
            <a:xfrm>
              <a:off x="3456000" y="1558341"/>
              <a:ext cx="0" cy="4392000"/>
            </a:xfrm>
            <a:prstGeom prst="line">
              <a:avLst/>
            </a:prstGeom>
            <a:ln>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1" name="Rectangle 25"/>
            <p:cNvSpPr>
              <a:spLocks noChangeArrowheads="1"/>
            </p:cNvSpPr>
            <p:nvPr/>
          </p:nvSpPr>
          <p:spPr bwMode="auto">
            <a:xfrm>
              <a:off x="3016449" y="4991583"/>
              <a:ext cx="287219" cy="97412"/>
            </a:xfrm>
            <a:prstGeom prst="rect">
              <a:avLst/>
            </a:prstGeom>
            <a:solidFill>
              <a:srgbClr val="FF6600"/>
            </a:solidFill>
            <a:ln w="17463">
              <a:solidFill>
                <a:srgbClr val="000000"/>
              </a:solidFill>
              <a:miter lim="800000"/>
              <a:headEnd/>
              <a:tailEnd/>
            </a:ln>
          </p:spPr>
          <p:txBody>
            <a:bodyPr/>
            <a:lstStyle/>
            <a:p>
              <a:pPr>
                <a:spcBef>
                  <a:spcPct val="0"/>
                </a:spcBef>
              </a:pPr>
              <a:endParaRPr lang="en-GB" altLang="de-DE" sz="2400" dirty="0">
                <a:solidFill>
                  <a:srgbClr val="000000"/>
                </a:solidFill>
                <a:latin typeface="Arial" panose="020B0604020202020204" pitchFamily="34" charset="0"/>
                <a:ea typeface="ＭＳ Ｐゴシック" panose="020B0600070205080204" pitchFamily="34" charset="-128"/>
              </a:endParaRPr>
            </a:p>
          </p:txBody>
        </p:sp>
      </p:grpSp>
      <p:sp>
        <p:nvSpPr>
          <p:cNvPr id="142" name="Right Triangle 141"/>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CB06F2F-B4CE-4F6C-9F0F-013BF45BBD9A}"/>
              </a:ext>
            </a:extLst>
          </p:cNvPr>
          <p:cNvSpPr/>
          <p:nvPr/>
        </p:nvSpPr>
        <p:spPr>
          <a:xfrm>
            <a:off x="559293" y="1160987"/>
            <a:ext cx="5805255" cy="644069"/>
          </a:xfrm>
          <a:prstGeom prst="rect">
            <a:avLst/>
          </a:prstGeom>
          <a:solidFill>
            <a:srgbClr val="FFFFFF">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6">
            <a:extLst>
              <a:ext uri="{FF2B5EF4-FFF2-40B4-BE49-F238E27FC236}">
                <a16:creationId xmlns:a16="http://schemas.microsoft.com/office/drawing/2014/main" id="{B1C79D69-F207-4A51-89F1-E3EEEC81C213}"/>
              </a:ext>
            </a:extLst>
          </p:cNvPr>
          <p:cNvSpPr>
            <a:spLocks noChangeArrowheads="1"/>
          </p:cNvSpPr>
          <p:nvPr/>
        </p:nvSpPr>
        <p:spPr bwMode="auto">
          <a:xfrm>
            <a:off x="1888803" y="6192229"/>
            <a:ext cx="39898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GB" altLang="de-DE" sz="2000" dirty="0">
                <a:solidFill>
                  <a:srgbClr val="000000"/>
                </a:solidFill>
                <a:latin typeface="Arial" panose="020B0604020202020204" pitchFamily="34" charset="0"/>
              </a:rPr>
              <a:t>Population of diverse homozygotes</a:t>
            </a:r>
            <a:endParaRPr lang="en-GB" altLang="de-DE"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96810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2654</Words>
  <Application>Microsoft Office PowerPoint</Application>
  <PresentationFormat>Widescreen</PresentationFormat>
  <Paragraphs>188</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Courier New</vt:lpstr>
      <vt:lpstr>Webdings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279</cp:revision>
  <dcterms:created xsi:type="dcterms:W3CDTF">2025-02-11T13:03:46Z</dcterms:created>
  <dcterms:modified xsi:type="dcterms:W3CDTF">2026-07-23T14:30:31Z</dcterms:modified>
</cp:coreProperties>
</file>